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29" r:id="rId2"/>
    <p:sldId id="331" r:id="rId3"/>
    <p:sldId id="332" r:id="rId4"/>
    <p:sldId id="333" r:id="rId5"/>
    <p:sldId id="334" r:id="rId6"/>
    <p:sldId id="336"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shADM" initials="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8007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61910" autoAdjust="0"/>
  </p:normalViewPr>
  <p:slideViewPr>
    <p:cSldViewPr>
      <p:cViewPr varScale="1">
        <p:scale>
          <a:sx n="71" d="100"/>
          <a:sy n="71" d="100"/>
        </p:scale>
        <p:origin x="-278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7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9F37D4-DA08-4380-B9C9-E2EB4FC97BA5}" type="doc">
      <dgm:prSet loTypeId="urn:microsoft.com/office/officeart/2005/8/layout/radial6" loCatId="cycle" qsTypeId="urn:microsoft.com/office/officeart/2005/8/quickstyle/simple1" qsCatId="simple" csTypeId="urn:microsoft.com/office/officeart/2005/8/colors/accent4_2" csCatId="accent4" phldr="1"/>
      <dgm:spPr/>
      <dgm:t>
        <a:bodyPr/>
        <a:lstStyle/>
        <a:p>
          <a:endParaRPr lang="en-US"/>
        </a:p>
      </dgm:t>
    </dgm:pt>
    <dgm:pt modelId="{BD568252-ABDF-4214-B3F6-650DA1FB0E4A}">
      <dgm:prSet phldrT="[Text]"/>
      <dgm:spPr/>
      <dgm:t>
        <a:bodyPr/>
        <a:lstStyle/>
        <a:p>
          <a:r>
            <a:rPr lang="en-US" b="1" dirty="0" smtClean="0"/>
            <a:t>MEDICATION MANAGMENET</a:t>
          </a:r>
          <a:endParaRPr lang="en-US" b="1" dirty="0"/>
        </a:p>
      </dgm:t>
    </dgm:pt>
    <dgm:pt modelId="{6BEF1B93-C239-4046-8459-80A7F3BD9ECD}" type="parTrans" cxnId="{B82A53B5-AA1A-4584-B666-099BB90BA135}">
      <dgm:prSet/>
      <dgm:spPr/>
      <dgm:t>
        <a:bodyPr/>
        <a:lstStyle/>
        <a:p>
          <a:endParaRPr lang="en-US"/>
        </a:p>
      </dgm:t>
    </dgm:pt>
    <dgm:pt modelId="{271CE008-D694-4686-A725-90B0A9FB7E6B}" type="sibTrans" cxnId="{B82A53B5-AA1A-4584-B666-099BB90BA135}">
      <dgm:prSet/>
      <dgm:spPr/>
      <dgm:t>
        <a:bodyPr/>
        <a:lstStyle/>
        <a:p>
          <a:endParaRPr lang="en-US"/>
        </a:p>
      </dgm:t>
    </dgm:pt>
    <dgm:pt modelId="{713E8A4B-5766-4231-8EE2-B67D90330F17}">
      <dgm:prSet phldrT="[Text]"/>
      <dgm:spPr/>
      <dgm:t>
        <a:bodyPr/>
        <a:lstStyle/>
        <a:p>
          <a:r>
            <a:rPr lang="en-US" b="1" dirty="0" smtClean="0"/>
            <a:t>ASSESS PATIENT</a:t>
          </a:r>
          <a:endParaRPr lang="en-US" b="1" dirty="0"/>
        </a:p>
      </dgm:t>
    </dgm:pt>
    <dgm:pt modelId="{20E5F490-9067-400E-9F0A-DB40B6318953}" type="parTrans" cxnId="{9CCD4E59-AC08-43C5-99AF-78C80AFF6A42}">
      <dgm:prSet/>
      <dgm:spPr/>
      <dgm:t>
        <a:bodyPr/>
        <a:lstStyle/>
        <a:p>
          <a:endParaRPr lang="en-US"/>
        </a:p>
      </dgm:t>
    </dgm:pt>
    <dgm:pt modelId="{5B2645CD-01DC-444D-8CEF-2BB8D2643F70}" type="sibTrans" cxnId="{9CCD4E59-AC08-43C5-99AF-78C80AFF6A42}">
      <dgm:prSet/>
      <dgm:spPr/>
      <dgm:t>
        <a:bodyPr/>
        <a:lstStyle/>
        <a:p>
          <a:endParaRPr lang="en-US"/>
        </a:p>
      </dgm:t>
    </dgm:pt>
    <dgm:pt modelId="{72A1CA93-0A23-4B4D-8C39-8E79A2429B77}">
      <dgm:prSet phldrT="[Text]"/>
      <dgm:spPr/>
      <dgm:t>
        <a:bodyPr/>
        <a:lstStyle/>
        <a:p>
          <a:r>
            <a:rPr lang="en-US" b="1" dirty="0" smtClean="0"/>
            <a:t>CHECK MEDICINES</a:t>
          </a:r>
          <a:endParaRPr lang="en-US" b="1" dirty="0"/>
        </a:p>
      </dgm:t>
    </dgm:pt>
    <dgm:pt modelId="{D48E0795-1139-443F-9CC3-B34A606A9629}" type="parTrans" cxnId="{0B138C58-B6E7-4022-AF17-7A94241E4E42}">
      <dgm:prSet/>
      <dgm:spPr/>
      <dgm:t>
        <a:bodyPr/>
        <a:lstStyle/>
        <a:p>
          <a:endParaRPr lang="en-US"/>
        </a:p>
      </dgm:t>
    </dgm:pt>
    <dgm:pt modelId="{2E7DA565-524A-4ABA-A00D-21101C1FB110}" type="sibTrans" cxnId="{0B138C58-B6E7-4022-AF17-7A94241E4E42}">
      <dgm:prSet/>
      <dgm:spPr/>
      <dgm:t>
        <a:bodyPr/>
        <a:lstStyle/>
        <a:p>
          <a:endParaRPr lang="en-US"/>
        </a:p>
      </dgm:t>
    </dgm:pt>
    <dgm:pt modelId="{BCB8C627-A05F-4737-A264-8EDDA7233198}">
      <dgm:prSet phldrT="[Text]"/>
      <dgm:spPr/>
      <dgm:t>
        <a:bodyPr/>
        <a:lstStyle/>
        <a:p>
          <a:r>
            <a:rPr lang="en-US" b="1" dirty="0" smtClean="0"/>
            <a:t>OPTIMIZE MEDICINES</a:t>
          </a:r>
          <a:endParaRPr lang="en-US" b="1" dirty="0"/>
        </a:p>
      </dgm:t>
    </dgm:pt>
    <dgm:pt modelId="{71E19C0F-ABB6-4A5E-B63B-86CAE8F422D8}" type="parTrans" cxnId="{45F6C726-BD98-43EC-AA1D-BCB5B595B9CF}">
      <dgm:prSet/>
      <dgm:spPr/>
      <dgm:t>
        <a:bodyPr/>
        <a:lstStyle/>
        <a:p>
          <a:endParaRPr lang="en-US"/>
        </a:p>
      </dgm:t>
    </dgm:pt>
    <dgm:pt modelId="{91D515D1-8A7A-4A4A-B757-2EA1CC27396E}" type="sibTrans" cxnId="{45F6C726-BD98-43EC-AA1D-BCB5B595B9CF}">
      <dgm:prSet/>
      <dgm:spPr/>
      <dgm:t>
        <a:bodyPr/>
        <a:lstStyle/>
        <a:p>
          <a:endParaRPr lang="en-US"/>
        </a:p>
      </dgm:t>
    </dgm:pt>
    <dgm:pt modelId="{910692B9-F621-4A1A-951F-F1E6E67DA2A1}">
      <dgm:prSet phldrT="[Text]"/>
      <dgm:spPr/>
      <dgm:t>
        <a:bodyPr/>
        <a:lstStyle/>
        <a:p>
          <a:r>
            <a:rPr lang="en-US" b="1" dirty="0" smtClean="0"/>
            <a:t>FOLLOW-UP  WITH ACTION</a:t>
          </a:r>
          <a:endParaRPr lang="en-US" b="1" dirty="0"/>
        </a:p>
      </dgm:t>
    </dgm:pt>
    <dgm:pt modelId="{2067796F-8C5C-46E0-BAF9-ACDA90654B10}" type="parTrans" cxnId="{E8F8A8D2-61ED-484F-B316-709333A96C24}">
      <dgm:prSet/>
      <dgm:spPr/>
      <dgm:t>
        <a:bodyPr/>
        <a:lstStyle/>
        <a:p>
          <a:endParaRPr lang="en-US"/>
        </a:p>
      </dgm:t>
    </dgm:pt>
    <dgm:pt modelId="{035D4EFE-1653-4F88-A004-B778E34FA126}" type="sibTrans" cxnId="{E8F8A8D2-61ED-484F-B316-709333A96C24}">
      <dgm:prSet/>
      <dgm:spPr/>
      <dgm:t>
        <a:bodyPr/>
        <a:lstStyle/>
        <a:p>
          <a:endParaRPr lang="en-US"/>
        </a:p>
      </dgm:t>
    </dgm:pt>
    <dgm:pt modelId="{BF32EB7E-68F5-4BD3-A781-3761230D42E5}" type="pres">
      <dgm:prSet presAssocID="{4C9F37D4-DA08-4380-B9C9-E2EB4FC97BA5}" presName="Name0" presStyleCnt="0">
        <dgm:presLayoutVars>
          <dgm:chMax val="1"/>
          <dgm:dir/>
          <dgm:animLvl val="ctr"/>
          <dgm:resizeHandles val="exact"/>
        </dgm:presLayoutVars>
      </dgm:prSet>
      <dgm:spPr/>
      <dgm:t>
        <a:bodyPr/>
        <a:lstStyle/>
        <a:p>
          <a:endParaRPr lang="en-US"/>
        </a:p>
      </dgm:t>
    </dgm:pt>
    <dgm:pt modelId="{352287B3-DCF1-4A0C-9060-230A1E029983}" type="pres">
      <dgm:prSet presAssocID="{BD568252-ABDF-4214-B3F6-650DA1FB0E4A}" presName="centerShape" presStyleLbl="node0" presStyleIdx="0" presStyleCnt="1"/>
      <dgm:spPr/>
      <dgm:t>
        <a:bodyPr/>
        <a:lstStyle/>
        <a:p>
          <a:endParaRPr lang="en-US"/>
        </a:p>
      </dgm:t>
    </dgm:pt>
    <dgm:pt modelId="{DB8D4C54-8F25-42CF-8E45-0AD04B5172AC}" type="pres">
      <dgm:prSet presAssocID="{713E8A4B-5766-4231-8EE2-B67D90330F17}" presName="node" presStyleLbl="node1" presStyleIdx="0" presStyleCnt="4">
        <dgm:presLayoutVars>
          <dgm:bulletEnabled val="1"/>
        </dgm:presLayoutVars>
      </dgm:prSet>
      <dgm:spPr/>
      <dgm:t>
        <a:bodyPr/>
        <a:lstStyle/>
        <a:p>
          <a:endParaRPr lang="en-US"/>
        </a:p>
      </dgm:t>
    </dgm:pt>
    <dgm:pt modelId="{41130695-D6F0-499D-8FE3-1321339FF20A}" type="pres">
      <dgm:prSet presAssocID="{713E8A4B-5766-4231-8EE2-B67D90330F17}" presName="dummy" presStyleCnt="0"/>
      <dgm:spPr/>
      <dgm:t>
        <a:bodyPr/>
        <a:lstStyle/>
        <a:p>
          <a:endParaRPr lang="en-US"/>
        </a:p>
      </dgm:t>
    </dgm:pt>
    <dgm:pt modelId="{75895958-5AF4-4BB0-B299-34275B50675D}" type="pres">
      <dgm:prSet presAssocID="{5B2645CD-01DC-444D-8CEF-2BB8D2643F70}" presName="sibTrans" presStyleLbl="sibTrans2D1" presStyleIdx="0" presStyleCnt="4"/>
      <dgm:spPr/>
      <dgm:t>
        <a:bodyPr/>
        <a:lstStyle/>
        <a:p>
          <a:endParaRPr lang="en-US"/>
        </a:p>
      </dgm:t>
    </dgm:pt>
    <dgm:pt modelId="{D4E2719C-C143-4101-B005-FBC46AD6D38C}" type="pres">
      <dgm:prSet presAssocID="{72A1CA93-0A23-4B4D-8C39-8E79A2429B77}" presName="node" presStyleLbl="node1" presStyleIdx="1" presStyleCnt="4">
        <dgm:presLayoutVars>
          <dgm:bulletEnabled val="1"/>
        </dgm:presLayoutVars>
      </dgm:prSet>
      <dgm:spPr/>
      <dgm:t>
        <a:bodyPr/>
        <a:lstStyle/>
        <a:p>
          <a:endParaRPr lang="en-US"/>
        </a:p>
      </dgm:t>
    </dgm:pt>
    <dgm:pt modelId="{EB83676C-F32B-4B77-8C23-356B42CC8C2C}" type="pres">
      <dgm:prSet presAssocID="{72A1CA93-0A23-4B4D-8C39-8E79A2429B77}" presName="dummy" presStyleCnt="0"/>
      <dgm:spPr/>
      <dgm:t>
        <a:bodyPr/>
        <a:lstStyle/>
        <a:p>
          <a:endParaRPr lang="en-US"/>
        </a:p>
      </dgm:t>
    </dgm:pt>
    <dgm:pt modelId="{2DA8A739-4E92-44D5-B25E-6EE51DE3F89B}" type="pres">
      <dgm:prSet presAssocID="{2E7DA565-524A-4ABA-A00D-21101C1FB110}" presName="sibTrans" presStyleLbl="sibTrans2D1" presStyleIdx="1" presStyleCnt="4"/>
      <dgm:spPr/>
      <dgm:t>
        <a:bodyPr/>
        <a:lstStyle/>
        <a:p>
          <a:endParaRPr lang="en-US"/>
        </a:p>
      </dgm:t>
    </dgm:pt>
    <dgm:pt modelId="{1CFD423A-A00D-4063-8A4F-9CDB126465F9}" type="pres">
      <dgm:prSet presAssocID="{BCB8C627-A05F-4737-A264-8EDDA7233198}" presName="node" presStyleLbl="node1" presStyleIdx="2" presStyleCnt="4">
        <dgm:presLayoutVars>
          <dgm:bulletEnabled val="1"/>
        </dgm:presLayoutVars>
      </dgm:prSet>
      <dgm:spPr/>
      <dgm:t>
        <a:bodyPr/>
        <a:lstStyle/>
        <a:p>
          <a:endParaRPr lang="en-US"/>
        </a:p>
      </dgm:t>
    </dgm:pt>
    <dgm:pt modelId="{96CB3699-FFFF-40B1-96B4-97F2483F338E}" type="pres">
      <dgm:prSet presAssocID="{BCB8C627-A05F-4737-A264-8EDDA7233198}" presName="dummy" presStyleCnt="0"/>
      <dgm:spPr/>
      <dgm:t>
        <a:bodyPr/>
        <a:lstStyle/>
        <a:p>
          <a:endParaRPr lang="en-US"/>
        </a:p>
      </dgm:t>
    </dgm:pt>
    <dgm:pt modelId="{89E81995-03F0-440D-8780-0EA184FD7F00}" type="pres">
      <dgm:prSet presAssocID="{91D515D1-8A7A-4A4A-B757-2EA1CC27396E}" presName="sibTrans" presStyleLbl="sibTrans2D1" presStyleIdx="2" presStyleCnt="4"/>
      <dgm:spPr/>
      <dgm:t>
        <a:bodyPr/>
        <a:lstStyle/>
        <a:p>
          <a:endParaRPr lang="en-US"/>
        </a:p>
      </dgm:t>
    </dgm:pt>
    <dgm:pt modelId="{63A3C670-5004-400C-9B7B-52AE4A565614}" type="pres">
      <dgm:prSet presAssocID="{910692B9-F621-4A1A-951F-F1E6E67DA2A1}" presName="node" presStyleLbl="node1" presStyleIdx="3" presStyleCnt="4">
        <dgm:presLayoutVars>
          <dgm:bulletEnabled val="1"/>
        </dgm:presLayoutVars>
      </dgm:prSet>
      <dgm:spPr/>
      <dgm:t>
        <a:bodyPr/>
        <a:lstStyle/>
        <a:p>
          <a:endParaRPr lang="en-US"/>
        </a:p>
      </dgm:t>
    </dgm:pt>
    <dgm:pt modelId="{A5A0D460-444B-45B4-A75A-62F5273C4C8D}" type="pres">
      <dgm:prSet presAssocID="{910692B9-F621-4A1A-951F-F1E6E67DA2A1}" presName="dummy" presStyleCnt="0"/>
      <dgm:spPr/>
      <dgm:t>
        <a:bodyPr/>
        <a:lstStyle/>
        <a:p>
          <a:endParaRPr lang="en-US"/>
        </a:p>
      </dgm:t>
    </dgm:pt>
    <dgm:pt modelId="{FEF49EA1-D4D0-4AAA-B165-7999B03F148C}" type="pres">
      <dgm:prSet presAssocID="{035D4EFE-1653-4F88-A004-B778E34FA126}" presName="sibTrans" presStyleLbl="sibTrans2D1" presStyleIdx="3" presStyleCnt="4"/>
      <dgm:spPr/>
      <dgm:t>
        <a:bodyPr/>
        <a:lstStyle/>
        <a:p>
          <a:endParaRPr lang="en-US"/>
        </a:p>
      </dgm:t>
    </dgm:pt>
  </dgm:ptLst>
  <dgm:cxnLst>
    <dgm:cxn modelId="{B82A53B5-AA1A-4584-B666-099BB90BA135}" srcId="{4C9F37D4-DA08-4380-B9C9-E2EB4FC97BA5}" destId="{BD568252-ABDF-4214-B3F6-650DA1FB0E4A}" srcOrd="0" destOrd="0" parTransId="{6BEF1B93-C239-4046-8459-80A7F3BD9ECD}" sibTransId="{271CE008-D694-4686-A725-90B0A9FB7E6B}"/>
    <dgm:cxn modelId="{553D09C8-7D6C-423A-990A-75D39E7979D1}" type="presOf" srcId="{4C9F37D4-DA08-4380-B9C9-E2EB4FC97BA5}" destId="{BF32EB7E-68F5-4BD3-A781-3761230D42E5}" srcOrd="0" destOrd="0" presId="urn:microsoft.com/office/officeart/2005/8/layout/radial6"/>
    <dgm:cxn modelId="{3B323073-1B40-442F-941D-3CD6B1A0CAC1}" type="presOf" srcId="{2E7DA565-524A-4ABA-A00D-21101C1FB110}" destId="{2DA8A739-4E92-44D5-B25E-6EE51DE3F89B}" srcOrd="0" destOrd="0" presId="urn:microsoft.com/office/officeart/2005/8/layout/radial6"/>
    <dgm:cxn modelId="{530E7014-D26C-4A99-828D-362B73B1B2FB}" type="presOf" srcId="{5B2645CD-01DC-444D-8CEF-2BB8D2643F70}" destId="{75895958-5AF4-4BB0-B299-34275B50675D}" srcOrd="0" destOrd="0" presId="urn:microsoft.com/office/officeart/2005/8/layout/radial6"/>
    <dgm:cxn modelId="{0B138C58-B6E7-4022-AF17-7A94241E4E42}" srcId="{BD568252-ABDF-4214-B3F6-650DA1FB0E4A}" destId="{72A1CA93-0A23-4B4D-8C39-8E79A2429B77}" srcOrd="1" destOrd="0" parTransId="{D48E0795-1139-443F-9CC3-B34A606A9629}" sibTransId="{2E7DA565-524A-4ABA-A00D-21101C1FB110}"/>
    <dgm:cxn modelId="{C5A418CE-E1B7-44DD-A988-08CE40225074}" type="presOf" srcId="{BD568252-ABDF-4214-B3F6-650DA1FB0E4A}" destId="{352287B3-DCF1-4A0C-9060-230A1E029983}" srcOrd="0" destOrd="0" presId="urn:microsoft.com/office/officeart/2005/8/layout/radial6"/>
    <dgm:cxn modelId="{7918683F-C2B6-4628-A674-90DA3C403AFE}" type="presOf" srcId="{72A1CA93-0A23-4B4D-8C39-8E79A2429B77}" destId="{D4E2719C-C143-4101-B005-FBC46AD6D38C}" srcOrd="0" destOrd="0" presId="urn:microsoft.com/office/officeart/2005/8/layout/radial6"/>
    <dgm:cxn modelId="{AAA6CA7F-9CEA-484D-B480-688E28D2B5BD}" type="presOf" srcId="{BCB8C627-A05F-4737-A264-8EDDA7233198}" destId="{1CFD423A-A00D-4063-8A4F-9CDB126465F9}" srcOrd="0" destOrd="0" presId="urn:microsoft.com/office/officeart/2005/8/layout/radial6"/>
    <dgm:cxn modelId="{D1C643AB-22CE-4C03-BF1C-409DBD0B4C4B}" type="presOf" srcId="{910692B9-F621-4A1A-951F-F1E6E67DA2A1}" destId="{63A3C670-5004-400C-9B7B-52AE4A565614}" srcOrd="0" destOrd="0" presId="urn:microsoft.com/office/officeart/2005/8/layout/radial6"/>
    <dgm:cxn modelId="{68BB4518-0C45-4684-AC49-F278C1341BE5}" type="presOf" srcId="{713E8A4B-5766-4231-8EE2-B67D90330F17}" destId="{DB8D4C54-8F25-42CF-8E45-0AD04B5172AC}" srcOrd="0" destOrd="0" presId="urn:microsoft.com/office/officeart/2005/8/layout/radial6"/>
    <dgm:cxn modelId="{9CCD4E59-AC08-43C5-99AF-78C80AFF6A42}" srcId="{BD568252-ABDF-4214-B3F6-650DA1FB0E4A}" destId="{713E8A4B-5766-4231-8EE2-B67D90330F17}" srcOrd="0" destOrd="0" parTransId="{20E5F490-9067-400E-9F0A-DB40B6318953}" sibTransId="{5B2645CD-01DC-444D-8CEF-2BB8D2643F70}"/>
    <dgm:cxn modelId="{2983DE0F-0AD0-4696-8763-831A0F56400E}" type="presOf" srcId="{035D4EFE-1653-4F88-A004-B778E34FA126}" destId="{FEF49EA1-D4D0-4AAA-B165-7999B03F148C}" srcOrd="0" destOrd="0" presId="urn:microsoft.com/office/officeart/2005/8/layout/radial6"/>
    <dgm:cxn modelId="{6A47BEC6-8E3B-4001-9DC8-003A66088292}" type="presOf" srcId="{91D515D1-8A7A-4A4A-B757-2EA1CC27396E}" destId="{89E81995-03F0-440D-8780-0EA184FD7F00}" srcOrd="0" destOrd="0" presId="urn:microsoft.com/office/officeart/2005/8/layout/radial6"/>
    <dgm:cxn modelId="{45F6C726-BD98-43EC-AA1D-BCB5B595B9CF}" srcId="{BD568252-ABDF-4214-B3F6-650DA1FB0E4A}" destId="{BCB8C627-A05F-4737-A264-8EDDA7233198}" srcOrd="2" destOrd="0" parTransId="{71E19C0F-ABB6-4A5E-B63B-86CAE8F422D8}" sibTransId="{91D515D1-8A7A-4A4A-B757-2EA1CC27396E}"/>
    <dgm:cxn modelId="{E8F8A8D2-61ED-484F-B316-709333A96C24}" srcId="{BD568252-ABDF-4214-B3F6-650DA1FB0E4A}" destId="{910692B9-F621-4A1A-951F-F1E6E67DA2A1}" srcOrd="3" destOrd="0" parTransId="{2067796F-8C5C-46E0-BAF9-ACDA90654B10}" sibTransId="{035D4EFE-1653-4F88-A004-B778E34FA126}"/>
    <dgm:cxn modelId="{301BB1AD-25E5-4561-B6CD-A4BD888F5330}" type="presParOf" srcId="{BF32EB7E-68F5-4BD3-A781-3761230D42E5}" destId="{352287B3-DCF1-4A0C-9060-230A1E029983}" srcOrd="0" destOrd="0" presId="urn:microsoft.com/office/officeart/2005/8/layout/radial6"/>
    <dgm:cxn modelId="{AFE8F4F8-AD64-461F-B9AA-A8C7F197BA7D}" type="presParOf" srcId="{BF32EB7E-68F5-4BD3-A781-3761230D42E5}" destId="{DB8D4C54-8F25-42CF-8E45-0AD04B5172AC}" srcOrd="1" destOrd="0" presId="urn:microsoft.com/office/officeart/2005/8/layout/radial6"/>
    <dgm:cxn modelId="{001920F9-FC7B-4881-8624-512E0A3E3B9A}" type="presParOf" srcId="{BF32EB7E-68F5-4BD3-A781-3761230D42E5}" destId="{41130695-D6F0-499D-8FE3-1321339FF20A}" srcOrd="2" destOrd="0" presId="urn:microsoft.com/office/officeart/2005/8/layout/radial6"/>
    <dgm:cxn modelId="{FF107EF8-B005-42C4-8A09-EBC4D71DB518}" type="presParOf" srcId="{BF32EB7E-68F5-4BD3-A781-3761230D42E5}" destId="{75895958-5AF4-4BB0-B299-34275B50675D}" srcOrd="3" destOrd="0" presId="urn:microsoft.com/office/officeart/2005/8/layout/radial6"/>
    <dgm:cxn modelId="{47C83E40-5934-4C00-A32F-9B8123D4DAED}" type="presParOf" srcId="{BF32EB7E-68F5-4BD3-A781-3761230D42E5}" destId="{D4E2719C-C143-4101-B005-FBC46AD6D38C}" srcOrd="4" destOrd="0" presId="urn:microsoft.com/office/officeart/2005/8/layout/radial6"/>
    <dgm:cxn modelId="{98A23537-7E8A-4297-B566-3BA24016AC8F}" type="presParOf" srcId="{BF32EB7E-68F5-4BD3-A781-3761230D42E5}" destId="{EB83676C-F32B-4B77-8C23-356B42CC8C2C}" srcOrd="5" destOrd="0" presId="urn:microsoft.com/office/officeart/2005/8/layout/radial6"/>
    <dgm:cxn modelId="{918B6A3D-5EEF-4E0F-A708-6D80ABEE8E04}" type="presParOf" srcId="{BF32EB7E-68F5-4BD3-A781-3761230D42E5}" destId="{2DA8A739-4E92-44D5-B25E-6EE51DE3F89B}" srcOrd="6" destOrd="0" presId="urn:microsoft.com/office/officeart/2005/8/layout/radial6"/>
    <dgm:cxn modelId="{6AE5CE18-6642-45C3-B6A4-E842BC2C3228}" type="presParOf" srcId="{BF32EB7E-68F5-4BD3-A781-3761230D42E5}" destId="{1CFD423A-A00D-4063-8A4F-9CDB126465F9}" srcOrd="7" destOrd="0" presId="urn:microsoft.com/office/officeart/2005/8/layout/radial6"/>
    <dgm:cxn modelId="{90D18A8D-A7EE-43D8-A25E-287227283995}" type="presParOf" srcId="{BF32EB7E-68F5-4BD3-A781-3761230D42E5}" destId="{96CB3699-FFFF-40B1-96B4-97F2483F338E}" srcOrd="8" destOrd="0" presId="urn:microsoft.com/office/officeart/2005/8/layout/radial6"/>
    <dgm:cxn modelId="{2CFCE9CE-1230-4DFC-A011-BE35F6F09F60}" type="presParOf" srcId="{BF32EB7E-68F5-4BD3-A781-3761230D42E5}" destId="{89E81995-03F0-440D-8780-0EA184FD7F00}" srcOrd="9" destOrd="0" presId="urn:microsoft.com/office/officeart/2005/8/layout/radial6"/>
    <dgm:cxn modelId="{147E95E8-1486-43C8-A1E4-DCF1AFB7F4E8}" type="presParOf" srcId="{BF32EB7E-68F5-4BD3-A781-3761230D42E5}" destId="{63A3C670-5004-400C-9B7B-52AE4A565614}" srcOrd="10" destOrd="0" presId="urn:microsoft.com/office/officeart/2005/8/layout/radial6"/>
    <dgm:cxn modelId="{9EA0C9B2-69C2-4533-89D9-5A80B7A1D591}" type="presParOf" srcId="{BF32EB7E-68F5-4BD3-A781-3761230D42E5}" destId="{A5A0D460-444B-45B4-A75A-62F5273C4C8D}" srcOrd="11" destOrd="0" presId="urn:microsoft.com/office/officeart/2005/8/layout/radial6"/>
    <dgm:cxn modelId="{47D85BC4-BB40-4A92-82A4-C0247BA9592B}" type="presParOf" srcId="{BF32EB7E-68F5-4BD3-A781-3761230D42E5}" destId="{FEF49EA1-D4D0-4AAA-B165-7999B03F148C}"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F49EA1-D4D0-4AAA-B165-7999B03F148C}">
      <dsp:nvSpPr>
        <dsp:cNvPr id="0" name=""/>
        <dsp:cNvSpPr/>
      </dsp:nvSpPr>
      <dsp:spPr>
        <a:xfrm>
          <a:off x="1789036" y="569808"/>
          <a:ext cx="3813327" cy="3813327"/>
        </a:xfrm>
        <a:prstGeom prst="blockArc">
          <a:avLst>
            <a:gd name="adj1" fmla="val 10800000"/>
            <a:gd name="adj2" fmla="val 16200000"/>
            <a:gd name="adj3" fmla="val 4636"/>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E81995-03F0-440D-8780-0EA184FD7F00}">
      <dsp:nvSpPr>
        <dsp:cNvPr id="0" name=""/>
        <dsp:cNvSpPr/>
      </dsp:nvSpPr>
      <dsp:spPr>
        <a:xfrm>
          <a:off x="1789036" y="569808"/>
          <a:ext cx="3813327" cy="3813327"/>
        </a:xfrm>
        <a:prstGeom prst="blockArc">
          <a:avLst>
            <a:gd name="adj1" fmla="val 5400000"/>
            <a:gd name="adj2" fmla="val 10800000"/>
            <a:gd name="adj3" fmla="val 4636"/>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A8A739-4E92-44D5-B25E-6EE51DE3F89B}">
      <dsp:nvSpPr>
        <dsp:cNvPr id="0" name=""/>
        <dsp:cNvSpPr/>
      </dsp:nvSpPr>
      <dsp:spPr>
        <a:xfrm>
          <a:off x="1789036" y="569808"/>
          <a:ext cx="3813327" cy="3813327"/>
        </a:xfrm>
        <a:prstGeom prst="blockArc">
          <a:avLst>
            <a:gd name="adj1" fmla="val 0"/>
            <a:gd name="adj2" fmla="val 5400000"/>
            <a:gd name="adj3" fmla="val 4636"/>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895958-5AF4-4BB0-B299-34275B50675D}">
      <dsp:nvSpPr>
        <dsp:cNvPr id="0" name=""/>
        <dsp:cNvSpPr/>
      </dsp:nvSpPr>
      <dsp:spPr>
        <a:xfrm>
          <a:off x="1789036" y="569808"/>
          <a:ext cx="3813327" cy="3813327"/>
        </a:xfrm>
        <a:prstGeom prst="blockArc">
          <a:avLst>
            <a:gd name="adj1" fmla="val 16200000"/>
            <a:gd name="adj2" fmla="val 0"/>
            <a:gd name="adj3" fmla="val 4636"/>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2287B3-DCF1-4A0C-9060-230A1E029983}">
      <dsp:nvSpPr>
        <dsp:cNvPr id="0" name=""/>
        <dsp:cNvSpPr/>
      </dsp:nvSpPr>
      <dsp:spPr>
        <a:xfrm>
          <a:off x="2818693" y="1599465"/>
          <a:ext cx="1754013" cy="175401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MEDICATION MANAGMENET</a:t>
          </a:r>
          <a:endParaRPr lang="en-US" sz="1400" b="1" kern="1200" dirty="0"/>
        </a:p>
      </dsp:txBody>
      <dsp:txXfrm>
        <a:off x="3075562" y="1856334"/>
        <a:ext cx="1240275" cy="1240275"/>
      </dsp:txXfrm>
    </dsp:sp>
    <dsp:sp modelId="{DB8D4C54-8F25-42CF-8E45-0AD04B5172AC}">
      <dsp:nvSpPr>
        <dsp:cNvPr id="0" name=""/>
        <dsp:cNvSpPr/>
      </dsp:nvSpPr>
      <dsp:spPr>
        <a:xfrm>
          <a:off x="3081795" y="105"/>
          <a:ext cx="1227809" cy="122780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ASSESS PATIENT</a:t>
          </a:r>
          <a:endParaRPr lang="en-US" sz="1300" b="1" kern="1200" dirty="0"/>
        </a:p>
      </dsp:txBody>
      <dsp:txXfrm>
        <a:off x="3261603" y="179913"/>
        <a:ext cx="868193" cy="868193"/>
      </dsp:txXfrm>
    </dsp:sp>
    <dsp:sp modelId="{D4E2719C-C143-4101-B005-FBC46AD6D38C}">
      <dsp:nvSpPr>
        <dsp:cNvPr id="0" name=""/>
        <dsp:cNvSpPr/>
      </dsp:nvSpPr>
      <dsp:spPr>
        <a:xfrm>
          <a:off x="4944257" y="1862567"/>
          <a:ext cx="1227809" cy="122780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CHECK MEDICINES</a:t>
          </a:r>
          <a:endParaRPr lang="en-US" sz="1300" b="1" kern="1200" dirty="0"/>
        </a:p>
      </dsp:txBody>
      <dsp:txXfrm>
        <a:off x="5124065" y="2042375"/>
        <a:ext cx="868193" cy="868193"/>
      </dsp:txXfrm>
    </dsp:sp>
    <dsp:sp modelId="{1CFD423A-A00D-4063-8A4F-9CDB126465F9}">
      <dsp:nvSpPr>
        <dsp:cNvPr id="0" name=""/>
        <dsp:cNvSpPr/>
      </dsp:nvSpPr>
      <dsp:spPr>
        <a:xfrm>
          <a:off x="3081795" y="3725030"/>
          <a:ext cx="1227809" cy="122780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OPTIMIZE MEDICINES</a:t>
          </a:r>
          <a:endParaRPr lang="en-US" sz="1300" b="1" kern="1200" dirty="0"/>
        </a:p>
      </dsp:txBody>
      <dsp:txXfrm>
        <a:off x="3261603" y="3904838"/>
        <a:ext cx="868193" cy="868193"/>
      </dsp:txXfrm>
    </dsp:sp>
    <dsp:sp modelId="{63A3C670-5004-400C-9B7B-52AE4A565614}">
      <dsp:nvSpPr>
        <dsp:cNvPr id="0" name=""/>
        <dsp:cNvSpPr/>
      </dsp:nvSpPr>
      <dsp:spPr>
        <a:xfrm>
          <a:off x="1219332" y="1862567"/>
          <a:ext cx="1227809" cy="122780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FOLLOW-UP  WITH ACTION</a:t>
          </a:r>
          <a:endParaRPr lang="en-US" sz="1300" b="1" kern="1200" dirty="0"/>
        </a:p>
      </dsp:txBody>
      <dsp:txXfrm>
        <a:off x="1399140" y="2042375"/>
        <a:ext cx="868193" cy="868193"/>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4656E8F-7DE0-438A-96DD-EEB8EA43717B}" type="datetimeFigureOut">
              <a:rPr lang="en-US" smtClean="0"/>
              <a:pPr/>
              <a:t>8/26/2017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8A22EF-3E9C-4B41-AD7B-11A1078E1F15}" type="slidenum">
              <a:rPr lang="en-US" smtClean="0"/>
              <a:pPr/>
              <a:t>‹#›</a:t>
            </a:fld>
            <a:endParaRPr lang="en-US"/>
          </a:p>
        </p:txBody>
      </p:sp>
    </p:spTree>
    <p:extLst>
      <p:ext uri="{BB962C8B-B14F-4D97-AF65-F5344CB8AC3E}">
        <p14:creationId xmlns:p14="http://schemas.microsoft.com/office/powerpoint/2010/main" val="21470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A3EE9CB-CBAC-44BE-BDF1-E46AF13047EB}" type="datetimeFigureOut">
              <a:rPr lang="en-US" smtClean="0"/>
              <a:pPr/>
              <a:t>8/26/2017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A2F984-93C6-4840-A862-52AB959FF5AB}" type="slidenum">
              <a:rPr lang="en-US" smtClean="0"/>
              <a:pPr/>
              <a:t>‹#›</a:t>
            </a:fld>
            <a:endParaRPr lang="en-US"/>
          </a:p>
        </p:txBody>
      </p:sp>
    </p:spTree>
    <p:extLst>
      <p:ext uri="{BB962C8B-B14F-4D97-AF65-F5344CB8AC3E}">
        <p14:creationId xmlns:p14="http://schemas.microsoft.com/office/powerpoint/2010/main" val="278723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pharmacist.com/MT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 this</a:t>
            </a:r>
            <a:r>
              <a:rPr lang="en-US" baseline="0" dirty="0" smtClean="0"/>
              <a:t> session is to frame out a logical approach to reducing polypharmacy through the following:</a:t>
            </a:r>
          </a:p>
          <a:p>
            <a:endParaRPr lang="en-US" baseline="0" dirty="0" smtClean="0"/>
          </a:p>
          <a:p>
            <a:pPr marL="514350" indent="-514350">
              <a:buFont typeface="+mj-lt"/>
              <a:buAutoNum type="arabicPeriod"/>
            </a:pPr>
            <a:r>
              <a:rPr lang="en-US" u="none" dirty="0" smtClean="0"/>
              <a:t>Examine the issues of polypharmacy</a:t>
            </a:r>
          </a:p>
          <a:p>
            <a:pPr marL="514350" indent="-514350">
              <a:buFont typeface="+mj-lt"/>
              <a:buAutoNum type="arabicPeriod"/>
            </a:pPr>
            <a:endParaRPr lang="en-US" u="none" dirty="0" smtClean="0"/>
          </a:p>
          <a:p>
            <a:pPr marL="514350" indent="-514350">
              <a:buFont typeface="+mj-lt"/>
              <a:buAutoNum type="arabicPeriod"/>
            </a:pPr>
            <a:r>
              <a:rPr lang="en-US" u="none" dirty="0" smtClean="0"/>
              <a:t>Discuss opportunities to decrease risk</a:t>
            </a:r>
          </a:p>
          <a:p>
            <a:pPr marL="514350" indent="-514350">
              <a:buFont typeface="+mj-lt"/>
              <a:buAutoNum type="arabicPeriod"/>
            </a:pPr>
            <a:endParaRPr lang="en-US" u="none" dirty="0" smtClean="0"/>
          </a:p>
          <a:p>
            <a:pPr marL="514350" indent="-514350">
              <a:buFont typeface="+mj-lt"/>
              <a:buAutoNum type="arabicPeriod"/>
            </a:pPr>
            <a:r>
              <a:rPr lang="en-US" u="none" dirty="0" smtClean="0"/>
              <a:t>Introduce the concept of comprehensive medication review and de-prescribing</a:t>
            </a:r>
          </a:p>
          <a:p>
            <a:pPr marL="514350" indent="-514350">
              <a:buFont typeface="+mj-lt"/>
              <a:buAutoNum type="arabicPeriod"/>
            </a:pPr>
            <a:endParaRPr lang="en-US" u="none" dirty="0" smtClean="0"/>
          </a:p>
          <a:p>
            <a:pPr marL="514350" indent="-514350">
              <a:buFont typeface="+mj-lt"/>
              <a:buAutoNum type="arabicPeriod"/>
            </a:pPr>
            <a:r>
              <a:rPr lang="en-US" u="none" dirty="0" smtClean="0"/>
              <a:t>Explain how clinicians and consumers can reduce medications</a:t>
            </a:r>
          </a:p>
          <a:p>
            <a:endParaRPr lang="en-US" dirty="0" smtClean="0"/>
          </a:p>
          <a:p>
            <a:endParaRPr lang="en-US" dirty="0" smtClean="0"/>
          </a:p>
          <a:p>
            <a:r>
              <a:rPr lang="en-US" dirty="0" smtClean="0"/>
              <a:t>Sources:</a:t>
            </a:r>
          </a:p>
          <a:p>
            <a:pPr marL="171450" indent="-171450">
              <a:buFont typeface="Arial" panose="020B0604020202020204" pitchFamily="34" charset="0"/>
              <a:buChar char="•"/>
            </a:pPr>
            <a:r>
              <a:rPr lang="en-US" sz="1200" b="0" i="0" u="none" strike="noStrike" kern="1200" baseline="0" dirty="0" err="1" smtClean="0">
                <a:solidFill>
                  <a:schemeClr val="tx1"/>
                </a:solidFill>
                <a:latin typeface="+mn-lt"/>
                <a:ea typeface="+mn-ea"/>
                <a:cs typeface="+mn-cs"/>
              </a:rPr>
              <a:t>Schuling</a:t>
            </a:r>
            <a:r>
              <a:rPr lang="en-US" sz="1200" b="0" i="0" u="none" strike="noStrike" kern="1200" baseline="0" dirty="0" smtClean="0">
                <a:solidFill>
                  <a:schemeClr val="tx1"/>
                </a:solidFill>
                <a:latin typeface="+mn-lt"/>
                <a:ea typeface="+mn-ea"/>
                <a:cs typeface="+mn-cs"/>
              </a:rPr>
              <a:t> J et al. </a:t>
            </a:r>
            <a:r>
              <a:rPr lang="en-US" sz="1200" b="0" i="0" u="none" strike="noStrike" kern="1200" baseline="0" dirty="0" err="1" smtClean="0">
                <a:solidFill>
                  <a:schemeClr val="tx1"/>
                </a:solidFill>
                <a:latin typeface="+mn-lt"/>
                <a:ea typeface="+mn-ea"/>
                <a:cs typeface="+mn-cs"/>
              </a:rPr>
              <a:t>Deprescribing</a:t>
            </a:r>
            <a:r>
              <a:rPr lang="en-US" sz="1200" b="0" i="0" u="none" strike="noStrike" kern="1200" baseline="0" dirty="0" smtClean="0">
                <a:solidFill>
                  <a:schemeClr val="tx1"/>
                </a:solidFill>
                <a:latin typeface="+mn-lt"/>
                <a:ea typeface="+mn-ea"/>
                <a:cs typeface="+mn-cs"/>
              </a:rPr>
              <a:t> medication in very elderly patients with </a:t>
            </a:r>
            <a:r>
              <a:rPr lang="en-US" sz="1200" b="0" i="0" u="none" strike="noStrike" kern="1200" baseline="0" dirty="0" err="1" smtClean="0">
                <a:solidFill>
                  <a:schemeClr val="tx1"/>
                </a:solidFill>
                <a:latin typeface="+mn-lt"/>
                <a:ea typeface="+mn-ea"/>
                <a:cs typeface="+mn-cs"/>
              </a:rPr>
              <a:t>multimorbidity</a:t>
            </a:r>
            <a:r>
              <a:rPr lang="en-US" sz="1200" b="0" i="0" u="none" strike="noStrike" kern="1200" baseline="0" dirty="0" smtClean="0">
                <a:solidFill>
                  <a:schemeClr val="tx1"/>
                </a:solidFill>
                <a:latin typeface="+mn-lt"/>
                <a:ea typeface="+mn-ea"/>
                <a:cs typeface="+mn-cs"/>
              </a:rPr>
              <a:t>: the view of Dutch GPs. A qualitative study.</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BMC Family Practice 2012; 13:56. www.biomedcentral.com/1471-2296/13/56/</a:t>
            </a:r>
          </a:p>
          <a:p>
            <a:pPr marL="171450" indent="-171450">
              <a:buFont typeface="Arial" panose="020B0604020202020204" pitchFamily="34" charset="0"/>
              <a:buChar char="•"/>
            </a:pPr>
            <a:r>
              <a:rPr lang="en-US" sz="1200" b="0" i="0" u="none" strike="noStrike" kern="1200" baseline="0" dirty="0" err="1" smtClean="0">
                <a:solidFill>
                  <a:schemeClr val="tx1"/>
                </a:solidFill>
                <a:latin typeface="+mn-lt"/>
                <a:ea typeface="+mn-ea"/>
                <a:cs typeface="+mn-cs"/>
              </a:rPr>
              <a:t>Hilmer</a:t>
            </a:r>
            <a:r>
              <a:rPr lang="en-US" sz="1200" b="0" i="0" u="none" strike="noStrike" kern="1200" baseline="0" dirty="0" smtClean="0">
                <a:solidFill>
                  <a:schemeClr val="tx1"/>
                </a:solidFill>
                <a:latin typeface="+mn-lt"/>
                <a:ea typeface="+mn-ea"/>
                <a:cs typeface="+mn-cs"/>
              </a:rPr>
              <a:t> S, </a:t>
            </a:r>
            <a:r>
              <a:rPr lang="en-US" sz="1200" b="0" i="0" u="none" strike="noStrike" kern="1200" baseline="0" dirty="0" err="1" smtClean="0">
                <a:solidFill>
                  <a:schemeClr val="tx1"/>
                </a:solidFill>
                <a:latin typeface="+mn-lt"/>
                <a:ea typeface="+mn-ea"/>
                <a:cs typeface="+mn-cs"/>
              </a:rPr>
              <a:t>Gnjidic</a:t>
            </a:r>
            <a:r>
              <a:rPr lang="en-US" sz="1200" b="0" i="0" u="none" strike="noStrike" kern="1200" baseline="0" dirty="0" smtClean="0">
                <a:solidFill>
                  <a:schemeClr val="tx1"/>
                </a:solidFill>
                <a:latin typeface="+mn-lt"/>
                <a:ea typeface="+mn-ea"/>
                <a:cs typeface="+mn-cs"/>
              </a:rPr>
              <a:t> D. The effects of polypharmacy in older adults. </a:t>
            </a:r>
            <a:r>
              <a:rPr lang="en-US" sz="1200" b="0" i="0" u="none" strike="noStrike" kern="1200" baseline="0" dirty="0" err="1" smtClean="0">
                <a:solidFill>
                  <a:schemeClr val="tx1"/>
                </a:solidFill>
                <a:latin typeface="+mn-lt"/>
                <a:ea typeface="+mn-ea"/>
                <a:cs typeface="+mn-cs"/>
              </a:rPr>
              <a:t>Clin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Pharmacol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Ther</a:t>
            </a:r>
            <a:r>
              <a:rPr lang="en-US" sz="1200" b="0" i="0" u="none" strike="noStrike" kern="1200" baseline="0" dirty="0" smtClean="0">
                <a:solidFill>
                  <a:schemeClr val="tx1"/>
                </a:solidFill>
                <a:latin typeface="+mn-lt"/>
                <a:ea typeface="+mn-ea"/>
                <a:cs typeface="+mn-cs"/>
              </a:rPr>
              <a:t> 2009;85:86-88.</a:t>
            </a:r>
            <a:endParaRPr lang="en-US" dirty="0" smtClean="0"/>
          </a:p>
          <a:p>
            <a:pPr marL="0" indent="0">
              <a:buFont typeface="Arial" panose="020B0604020202020204" pitchFamily="34" charset="0"/>
              <a:buNone/>
            </a:pP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1</a:t>
            </a:fld>
            <a:endParaRPr lang="en-US"/>
          </a:p>
        </p:txBody>
      </p:sp>
    </p:spTree>
    <p:extLst>
      <p:ext uri="{BB962C8B-B14F-4D97-AF65-F5344CB8AC3E}">
        <p14:creationId xmlns:p14="http://schemas.microsoft.com/office/powerpoint/2010/main" val="2636176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Polypharmacy</a:t>
            </a:r>
            <a:r>
              <a:rPr lang="en-US" sz="1200" baseline="0" dirty="0" smtClean="0"/>
              <a:t> is the simultaneous use of multiple medications by a patient to treat one or more medical condition (often implies some are not medically necessary).</a:t>
            </a:r>
          </a:p>
          <a:p>
            <a:endParaRPr lang="en-US" sz="1200" baseline="0" dirty="0" smtClean="0"/>
          </a:p>
          <a:p>
            <a:r>
              <a:rPr lang="en-US" sz="1200" baseline="0" dirty="0" smtClean="0"/>
              <a:t>Drivers of Polypharmacy</a:t>
            </a:r>
          </a:p>
          <a:p>
            <a:pPr marL="171450" indent="-171450">
              <a:buFont typeface="Arial" panose="020B0604020202020204" pitchFamily="34" charset="0"/>
              <a:buChar char="•"/>
            </a:pPr>
            <a:r>
              <a:rPr lang="en-US" sz="1200" baseline="0" dirty="0" smtClean="0"/>
              <a:t>Guideline-based medicine, coupled with guideline derived quality indicators &amp; performance incentives</a:t>
            </a:r>
          </a:p>
          <a:p>
            <a:r>
              <a:rPr lang="en-US" sz="1200" baseline="0" dirty="0" smtClean="0"/>
              <a:t>	Chronic disease management guidelines typically do not account for the complexities of </a:t>
            </a:r>
            <a:r>
              <a:rPr lang="en-US" sz="1200" baseline="0" dirty="0" err="1" smtClean="0"/>
              <a:t>multimorbidity</a:t>
            </a:r>
            <a:r>
              <a:rPr lang="en-US" sz="1200" baseline="0" dirty="0" smtClean="0"/>
              <a:t>.</a:t>
            </a:r>
          </a:p>
          <a:p>
            <a:pPr marL="171450" indent="-171450">
              <a:buFont typeface="Arial" panose="020B0604020202020204" pitchFamily="34" charset="0"/>
              <a:buChar char="•"/>
            </a:pPr>
            <a:r>
              <a:rPr lang="en-US" sz="1200" baseline="0" dirty="0" smtClean="0"/>
              <a:t>Patient expectations</a:t>
            </a:r>
          </a:p>
          <a:p>
            <a:pPr marL="171450" indent="-171450">
              <a:buFont typeface="Arial" panose="020B0604020202020204" pitchFamily="34" charset="0"/>
              <a:buChar char="•"/>
            </a:pPr>
            <a:r>
              <a:rPr lang="en-US" sz="1200" baseline="0" dirty="0" smtClean="0"/>
              <a:t>Adverse effects being misinterpreted as new problems requiring more drugs</a:t>
            </a:r>
          </a:p>
          <a:p>
            <a:pPr marL="171450" indent="-171450">
              <a:buFont typeface="Arial" panose="020B0604020202020204" pitchFamily="34" charset="0"/>
              <a:buChar char="•"/>
            </a:pPr>
            <a:r>
              <a:rPr lang="en-US" sz="1200" baseline="0" dirty="0" smtClean="0"/>
              <a:t>Access to medications? Medicare Part D benefit as part of the Medication Modernization Act of 2003</a:t>
            </a:r>
          </a:p>
          <a:p>
            <a:endParaRPr lang="en-US" sz="1200" baseline="0" dirty="0" smtClean="0"/>
          </a:p>
          <a:p>
            <a:r>
              <a:rPr lang="en-US" sz="1200" baseline="0" dirty="0" smtClean="0"/>
              <a:t>These drivers of modern day prescribing are often based on surrogate outcomes and often does not align at all with patient values and aspirations.</a:t>
            </a:r>
          </a:p>
          <a:p>
            <a:endParaRPr lang="en-US" sz="1200" baseline="0" dirty="0" smtClean="0"/>
          </a:p>
          <a:p>
            <a:r>
              <a:rPr lang="en-US" sz="1200" dirty="0" smtClean="0"/>
              <a:t>Sources: </a:t>
            </a:r>
          </a:p>
          <a:p>
            <a:pPr marL="285750" indent="-285750">
              <a:buFont typeface="Arial" panose="020B0604020202020204" pitchFamily="34" charset="0"/>
              <a:buChar char="•"/>
            </a:pPr>
            <a:r>
              <a:rPr lang="en-US" sz="1200" dirty="0" err="1" smtClean="0"/>
              <a:t>Qato</a:t>
            </a:r>
            <a:r>
              <a:rPr lang="en-US" sz="1200" dirty="0" smtClean="0"/>
              <a:t> DM, et al. JAMA Intern Med 2016:176:473-482.Roughhead EE, et al. Intern Med J 2007;37(6)</a:t>
            </a:r>
          </a:p>
          <a:p>
            <a:pPr marL="285750" indent="-285750">
              <a:buFont typeface="Arial" panose="020B0604020202020204" pitchFamily="34" charset="0"/>
              <a:buChar char="•"/>
            </a:pPr>
            <a:r>
              <a:rPr lang="en-US" sz="1200" dirty="0" err="1" smtClean="0"/>
              <a:t>Jou</a:t>
            </a:r>
            <a:r>
              <a:rPr lang="en-US" sz="1200" dirty="0" smtClean="0"/>
              <a:t> A, et al. JAMA Intern Med 2016;176(4)</a:t>
            </a:r>
            <a:r>
              <a:rPr lang="en-US" sz="1200" dirty="0" err="1" smtClean="0"/>
              <a:t>Nahin</a:t>
            </a:r>
            <a:r>
              <a:rPr lang="en-US" sz="1200" dirty="0" smtClean="0"/>
              <a:t> R, et al. Natl Health Stat Report. 2009;(18):1</a:t>
            </a:r>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2</a:t>
            </a:fld>
            <a:endParaRPr lang="en-US"/>
          </a:p>
        </p:txBody>
      </p:sp>
    </p:spTree>
    <p:extLst>
      <p:ext uri="{BB962C8B-B14F-4D97-AF65-F5344CB8AC3E}">
        <p14:creationId xmlns:p14="http://schemas.microsoft.com/office/powerpoint/2010/main" val="2203808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Polypharmacy is associated with increased healthcare utilization, functional and cognitive impairment, geriatric syndromes (i.e. delirium, falls and frailty), adverse drug events, and increased morbidity</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mortality. As you can see from the slide, the economic impact of adverse</a:t>
            </a:r>
            <a:r>
              <a:rPr lang="en-US" sz="1200" kern="1200" baseline="0" dirty="0" smtClean="0">
                <a:solidFill>
                  <a:schemeClr val="tx1"/>
                </a:solidFill>
                <a:effectLst/>
                <a:latin typeface="+mn-lt"/>
                <a:ea typeface="+mn-ea"/>
                <a:cs typeface="+mn-cs"/>
              </a:rPr>
              <a:t> drugs events on hospitalization rates, length of stay, re-admissions and mortality are considerable. In many instances, these adverse drug events are preventable. The number of drugs that a patient is taking is the single most important predictor of harm. Studies demonstrate that the risk of drug-drug interactions goes up exponentially once a person is taking 5 or more chronic medications.</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Sources:</a:t>
            </a:r>
          </a:p>
          <a:p>
            <a:pPr marL="285750" indent="-285750">
              <a:buFont typeface="Arial" panose="020B0604020202020204" pitchFamily="34" charset="0"/>
              <a:buChar char="•"/>
            </a:pPr>
            <a:r>
              <a:rPr lang="en-US" sz="1200" dirty="0" err="1" smtClean="0"/>
              <a:t>Kalisch</a:t>
            </a:r>
            <a:r>
              <a:rPr lang="en-US" sz="1200" dirty="0" smtClean="0"/>
              <a:t> LM, et al. </a:t>
            </a:r>
            <a:r>
              <a:rPr lang="en-US" sz="1200" dirty="0" err="1" smtClean="0"/>
              <a:t>Int</a:t>
            </a:r>
            <a:r>
              <a:rPr lang="en-US" sz="1200" dirty="0" smtClean="0"/>
              <a:t> J </a:t>
            </a:r>
            <a:r>
              <a:rPr lang="en-US" sz="1200" dirty="0" err="1" smtClean="0"/>
              <a:t>Qual</a:t>
            </a:r>
            <a:r>
              <a:rPr lang="en-US" sz="1200" dirty="0" smtClean="0"/>
              <a:t> Health Care 2012;24. De </a:t>
            </a:r>
            <a:r>
              <a:rPr lang="en-US" sz="1200" dirty="0" err="1" smtClean="0"/>
              <a:t>Vries</a:t>
            </a:r>
            <a:r>
              <a:rPr lang="en-US" sz="1200" dirty="0" smtClean="0"/>
              <a:t> EN, et al. </a:t>
            </a:r>
            <a:r>
              <a:rPr lang="en-US" sz="1200" dirty="0" err="1" smtClean="0"/>
              <a:t>Qual</a:t>
            </a:r>
            <a:r>
              <a:rPr lang="en-US" sz="1200" dirty="0" smtClean="0"/>
              <a:t> </a:t>
            </a:r>
            <a:r>
              <a:rPr lang="en-US" sz="1200" dirty="0" err="1" smtClean="0"/>
              <a:t>Saf</a:t>
            </a:r>
            <a:r>
              <a:rPr lang="en-US" sz="1200" dirty="0" smtClean="0"/>
              <a:t> Health Care 2008;17. </a:t>
            </a:r>
            <a:r>
              <a:rPr lang="en-US" sz="1200" dirty="0" err="1" smtClean="0"/>
              <a:t>Wimmer</a:t>
            </a:r>
            <a:r>
              <a:rPr lang="en-US" sz="1200" dirty="0" smtClean="0"/>
              <a:t> B, et al. Ann </a:t>
            </a:r>
            <a:r>
              <a:rPr lang="en-US" sz="1200" dirty="0" err="1" smtClean="0"/>
              <a:t>Pharmacother</a:t>
            </a:r>
            <a:r>
              <a:rPr lang="en-US" sz="1200" dirty="0" smtClean="0"/>
              <a:t> 2014;48</a:t>
            </a:r>
          </a:p>
          <a:p>
            <a:pPr marL="285750" indent="-285750">
              <a:buFont typeface="Arial" panose="020B0604020202020204" pitchFamily="34" charset="0"/>
              <a:buChar char="•"/>
            </a:pPr>
            <a:r>
              <a:rPr lang="en-US" sz="1200" dirty="0" smtClean="0"/>
              <a:t>Steinman MA, et al. J Gen Intern Med 2014;29(10) Scott IA, et al. JAMA Intern Med 2015(175)5.</a:t>
            </a:r>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3</a:t>
            </a:fld>
            <a:endParaRPr lang="en-US"/>
          </a:p>
        </p:txBody>
      </p:sp>
    </p:spTree>
    <p:extLst>
      <p:ext uri="{BB962C8B-B14F-4D97-AF65-F5344CB8AC3E}">
        <p14:creationId xmlns:p14="http://schemas.microsoft.com/office/powerpoint/2010/main" val="1031275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The medication management</a:t>
            </a:r>
            <a:r>
              <a:rPr lang="en-US" baseline="0" dirty="0" smtClean="0"/>
              <a:t> process is defined as: “the systematic assessment of the pharmacotherapy of an individual patient that aims to evaluate and optimize medication by providing a recommendation or by making a direct change.”</a:t>
            </a:r>
          </a:p>
          <a:p>
            <a:endParaRPr lang="en-US" baseline="0" dirty="0" smtClean="0"/>
          </a:p>
          <a:p>
            <a:r>
              <a:rPr lang="en-US" baseline="0" dirty="0" smtClean="0"/>
              <a:t>Medication management includes a continuous cycle which includes:</a:t>
            </a:r>
          </a:p>
          <a:p>
            <a:endParaRPr lang="en-US" baseline="0" dirty="0" smtClean="0"/>
          </a:p>
          <a:p>
            <a:pPr marL="228600" indent="-228600">
              <a:buAutoNum type="arabicPeriod"/>
            </a:pPr>
            <a:r>
              <a:rPr lang="en-US" baseline="0" dirty="0" smtClean="0"/>
              <a:t>Assess Patient</a:t>
            </a:r>
          </a:p>
          <a:p>
            <a:pPr marL="0" indent="0">
              <a:buNone/>
            </a:pPr>
            <a:endParaRPr lang="en-US" baseline="0" dirty="0" smtClean="0"/>
          </a:p>
          <a:p>
            <a:pPr marL="0" indent="0">
              <a:buNone/>
            </a:pPr>
            <a:r>
              <a:rPr lang="en-US" baseline="0" dirty="0" smtClean="0"/>
              <a:t>Get an accurate and current medication list. This includes taking into account prescription/OTC/complementary/alternative medicines, dose, frequency, adherence assessment and partnership to assess patients preferences and goals. Review each medicine, medical condition and comorbidities, evaluate physical and cognitive function, recognize any changing health, vulnerability and life expectancy.</a:t>
            </a:r>
          </a:p>
          <a:p>
            <a:pPr marL="0" indent="0">
              <a:buNone/>
            </a:pPr>
            <a:endParaRPr lang="en-US" baseline="0" dirty="0" smtClean="0"/>
          </a:p>
          <a:p>
            <a:pPr marL="0" indent="0">
              <a:buNone/>
            </a:pPr>
            <a:r>
              <a:rPr lang="en-US" baseline="0" dirty="0" smtClean="0"/>
              <a:t>2. Check Medicines</a:t>
            </a:r>
          </a:p>
          <a:p>
            <a:pPr marL="0" indent="0">
              <a:buNone/>
            </a:pPr>
            <a:endParaRPr lang="en-US" baseline="0" dirty="0" smtClean="0"/>
          </a:p>
          <a:p>
            <a:pPr marL="0" indent="0">
              <a:buNone/>
            </a:pPr>
            <a:r>
              <a:rPr lang="en-US" baseline="0" dirty="0" smtClean="0"/>
              <a:t>Identify benefits and risks to the individual by matching medicines to conditions and treatment goals and identifying discrepancies between medicines being taken and prescribed. Balance time to benefit, efficacy and safety, variable and chronic health as well as patient and clinical goals.</a:t>
            </a:r>
          </a:p>
          <a:p>
            <a:pPr marL="0" indent="0">
              <a:buNone/>
            </a:pPr>
            <a:endParaRPr lang="en-US" baseline="0" dirty="0" smtClean="0"/>
          </a:p>
          <a:p>
            <a:pPr marL="0" indent="0">
              <a:buNone/>
            </a:pPr>
            <a:r>
              <a:rPr lang="en-US" baseline="0" dirty="0" smtClean="0"/>
              <a:t>3. Optimizes Medications</a:t>
            </a:r>
          </a:p>
          <a:p>
            <a:pPr marL="0" indent="0">
              <a:buNone/>
            </a:pPr>
            <a:endParaRPr lang="en-US" baseline="0" dirty="0" smtClean="0"/>
          </a:p>
          <a:p>
            <a:pPr marL="0" indent="0">
              <a:buNone/>
            </a:pPr>
            <a:r>
              <a:rPr lang="en-US" baseline="0" dirty="0" smtClean="0"/>
              <a:t>Optimizing medicines should take into account the planning, documenting, and sharing of relevant information. Considerations must evaluate signs and symptoms of medication related problems, identify medicines to stop or substitute and consider dose adjustments based on renal and liver impairments. As before, the risk of adverse effects, kidney function, inappropriate prescribing, polypharmacy, adherence as well as patient goals and input is essential to the process.</a:t>
            </a:r>
          </a:p>
          <a:p>
            <a:pPr marL="0" indent="0">
              <a:buNone/>
            </a:pPr>
            <a:endParaRPr lang="en-US" baseline="0" dirty="0" smtClean="0"/>
          </a:p>
          <a:p>
            <a:pPr marL="0" indent="0">
              <a:buNone/>
            </a:pPr>
            <a:r>
              <a:rPr lang="en-US" baseline="0" dirty="0" smtClean="0"/>
              <a:t> 4. Follow-Up with Action</a:t>
            </a:r>
          </a:p>
          <a:p>
            <a:pPr marL="0" indent="0">
              <a:buNone/>
            </a:pPr>
            <a:endParaRPr lang="en-US" baseline="0" dirty="0" smtClean="0"/>
          </a:p>
          <a:p>
            <a:pPr marL="0" indent="0">
              <a:buNone/>
            </a:pPr>
            <a:r>
              <a:rPr lang="en-US" baseline="0" dirty="0" smtClean="0"/>
              <a:t>One must always monitor and manage risk from medicines by monitoring and communicating any change in medicines, anticipate adverse outcomes, educate the patient with simple and accurate medicine information. Be conscious of withdrawal or rebound events, achievement of treatment goals, adherence to regimen and patient expectations.</a:t>
            </a:r>
          </a:p>
          <a:p>
            <a:pPr marL="0" indent="0">
              <a:buNone/>
            </a:pPr>
            <a:endParaRPr lang="en-US" baseline="0" dirty="0" smtClean="0"/>
          </a:p>
          <a:p>
            <a:pPr marL="0" indent="0">
              <a:buNone/>
            </a:pPr>
            <a:r>
              <a:rPr lang="en-US" baseline="0" dirty="0" smtClean="0"/>
              <a:t>TEAM BASED APPROACH to MEDICATIOIN MANAGEMENT</a:t>
            </a:r>
          </a:p>
          <a:p>
            <a:pPr marL="0" indent="0">
              <a:buNone/>
            </a:pPr>
            <a:endParaRPr lang="en-US" baseline="0" dirty="0" smtClean="0"/>
          </a:p>
          <a:p>
            <a:pPr marL="0" indent="0">
              <a:buNone/>
            </a:pPr>
            <a:r>
              <a:rPr lang="en-US" baseline="0" dirty="0" smtClean="0"/>
              <a:t>WHO?</a:t>
            </a:r>
          </a:p>
          <a:p>
            <a:pPr marL="0" indent="0">
              <a:buNone/>
            </a:pPr>
            <a:r>
              <a:rPr lang="en-US" baseline="0" dirty="0" smtClean="0"/>
              <a:t> – any older person with a change in health, frail older adults, people with kidney disease or impaired function, people with multiple prescribers</a:t>
            </a:r>
          </a:p>
          <a:p>
            <a:pPr marL="0" indent="0">
              <a:buNone/>
            </a:pPr>
            <a:r>
              <a:rPr lang="en-US" baseline="0" dirty="0" smtClean="0"/>
              <a:t>WHEN?</a:t>
            </a:r>
          </a:p>
          <a:p>
            <a:pPr marL="0" indent="0">
              <a:buNone/>
            </a:pPr>
            <a:r>
              <a:rPr lang="en-US" baseline="0" dirty="0" smtClean="0"/>
              <a:t>-- at points of change in health, at transitions of care, when new symptoms emerge</a:t>
            </a:r>
          </a:p>
          <a:p>
            <a:pPr marL="0" indent="0">
              <a:buNone/>
            </a:pPr>
            <a:r>
              <a:rPr lang="en-US" baseline="0" dirty="0" smtClean="0"/>
              <a:t>HOW?</a:t>
            </a:r>
          </a:p>
          <a:p>
            <a:pPr marL="0" indent="0">
              <a:buNone/>
            </a:pPr>
            <a:r>
              <a:rPr lang="en-US" baseline="0" dirty="0" smtClean="0"/>
              <a:t>-- ask people to bring in their medicines, encourage a master medication list which is updated regularly, document a plan that people (i.e. clinicians and patients) can act on</a:t>
            </a:r>
          </a:p>
          <a:p>
            <a:pPr marL="0" indent="0">
              <a:buNone/>
            </a:pPr>
            <a:endParaRPr lang="en-US" baseline="0" dirty="0" smtClean="0"/>
          </a:p>
          <a:p>
            <a:pPr marL="0" indent="0">
              <a:buNone/>
            </a:pPr>
            <a:r>
              <a:rPr lang="en-US" baseline="0" dirty="0" smtClean="0"/>
              <a:t>TEAM APPROACH----in addition to the prescriber, seek support from team pharmacists or nurses when and if necessary. Must include the patient or family in a shared decision making process.</a:t>
            </a:r>
          </a:p>
          <a:p>
            <a:pPr marL="0" indent="0">
              <a:buNone/>
            </a:pPr>
            <a:endParaRPr lang="en-US" baseline="0" dirty="0" smtClean="0"/>
          </a:p>
          <a:p>
            <a:r>
              <a:rPr lang="en-US" sz="1200" dirty="0" smtClean="0"/>
              <a:t>Source: </a:t>
            </a:r>
            <a:r>
              <a:rPr lang="en-US" sz="1200" dirty="0" smtClean="0">
                <a:hlinkClick r:id="rId3"/>
              </a:rPr>
              <a:t>//www.pharmacist.com/MTM</a:t>
            </a: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4</a:t>
            </a:fld>
            <a:endParaRPr lang="en-US"/>
          </a:p>
        </p:txBody>
      </p:sp>
    </p:spTree>
    <p:extLst>
      <p:ext uri="{BB962C8B-B14F-4D97-AF65-F5344CB8AC3E}">
        <p14:creationId xmlns:p14="http://schemas.microsoft.com/office/powerpoint/2010/main" val="887419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indent="0">
              <a:buNone/>
            </a:pPr>
            <a:r>
              <a:rPr lang="en-US" baseline="0" dirty="0" smtClean="0"/>
              <a:t>The definition of De-Prescribing is “the systematic process of identifying and discontinuing drugs in instances in which existing or potential harm outweigh existing or potential benefits within the context of an individual patient’s care goals, current level of functioning, life expectancy, values and preferences.”</a:t>
            </a:r>
          </a:p>
          <a:p>
            <a:pPr marL="0" indent="0">
              <a:buNone/>
            </a:pPr>
            <a:endParaRPr lang="en-US" baseline="0" dirty="0" smtClean="0"/>
          </a:p>
          <a:p>
            <a:pPr marL="0" indent="0">
              <a:buNone/>
            </a:pPr>
            <a:r>
              <a:rPr lang="en-US" baseline="0" dirty="0" smtClean="0"/>
              <a:t>Why De-prescribe:</a:t>
            </a:r>
          </a:p>
          <a:p>
            <a:pPr marL="0" indent="0">
              <a:buNone/>
            </a:pPr>
            <a:r>
              <a:rPr lang="en-US" baseline="0" dirty="0" smtClean="0"/>
              <a:t>Emerging evidence supports the withdrawal of </a:t>
            </a:r>
            <a:r>
              <a:rPr lang="en-US" baseline="0" dirty="0" err="1" smtClean="0"/>
              <a:t>psychotropics</a:t>
            </a:r>
            <a:r>
              <a:rPr lang="en-US" baseline="0" dirty="0" smtClean="0"/>
              <a:t> and benzodiazepines since withdrawal of these agents are associated with reductions in falls, improved cognition and psychomotor function (Van der </a:t>
            </a:r>
            <a:r>
              <a:rPr lang="en-US" baseline="0" dirty="0" err="1" smtClean="0"/>
              <a:t>Cammen</a:t>
            </a:r>
            <a:r>
              <a:rPr lang="en-US" baseline="0" dirty="0" smtClean="0"/>
              <a:t>, et al. Age Ageing 2014;43(1)).</a:t>
            </a:r>
          </a:p>
          <a:p>
            <a:pPr marL="0" indent="0">
              <a:buNone/>
            </a:pPr>
            <a:endParaRPr lang="en-US" baseline="0" dirty="0" smtClean="0"/>
          </a:p>
          <a:p>
            <a:pPr marL="0" indent="0">
              <a:buNone/>
            </a:pPr>
            <a:r>
              <a:rPr lang="en-US" baseline="0" dirty="0" smtClean="0"/>
              <a:t>Is it safe to De-prescribe?</a:t>
            </a:r>
          </a:p>
          <a:p>
            <a:pPr marL="0" indent="0">
              <a:buNone/>
            </a:pPr>
            <a:r>
              <a:rPr lang="en-US" baseline="0" dirty="0" smtClean="0"/>
              <a:t>A systematic review of 31 drug withdrawal trials (15 RCT, 16 observational) of specific drug classes in the elderly demonstrate that drugs can be safely discontinued without harm in 20%-100% of patients. Targeted drug classes included: anti-hypertensives, antipsychotics, benzodiazepines. (</a:t>
            </a:r>
            <a:r>
              <a:rPr lang="en-US" baseline="0" dirty="0" err="1" smtClean="0"/>
              <a:t>Iyers</a:t>
            </a:r>
            <a:r>
              <a:rPr lang="en-US" baseline="0" dirty="0" smtClean="0"/>
              <a:t> S, et al. Drugs and Aging 2008;25(12))</a:t>
            </a:r>
          </a:p>
          <a:p>
            <a:pPr marL="0" indent="0">
              <a:buNone/>
            </a:pPr>
            <a:endParaRPr lang="en-US" baseline="0" dirty="0" smtClean="0"/>
          </a:p>
          <a:p>
            <a:pPr marL="0" indent="0">
              <a:buNone/>
            </a:pPr>
            <a:r>
              <a:rPr lang="en-US" baseline="0" dirty="0" smtClean="0"/>
              <a:t>Review of 9 RCT’s---Approximately 80% of patients with dementia were safely withdrawn from antipsychotics which had been used continuously for behavioral and psychological symptoms. (</a:t>
            </a:r>
            <a:r>
              <a:rPr lang="en-US" baseline="0" dirty="0" err="1" smtClean="0"/>
              <a:t>Declercq</a:t>
            </a:r>
            <a:r>
              <a:rPr lang="en-US" baseline="0" dirty="0" smtClean="0"/>
              <a:t> T, et al. Cochrane Database </a:t>
            </a:r>
            <a:r>
              <a:rPr lang="en-US" baseline="0" dirty="0" err="1" smtClean="0"/>
              <a:t>Syst</a:t>
            </a:r>
            <a:r>
              <a:rPr lang="en-US" baseline="0" dirty="0" smtClean="0"/>
              <a:t> Rev 2013;3:CD007726)</a:t>
            </a:r>
          </a:p>
          <a:p>
            <a:pPr marL="0" indent="0">
              <a:buNone/>
            </a:pPr>
            <a:endParaRPr lang="en-US" baseline="0" dirty="0" smtClean="0"/>
          </a:p>
          <a:p>
            <a:pPr marL="0" indent="0">
              <a:buNone/>
            </a:pPr>
            <a:r>
              <a:rPr lang="en-US" baseline="0" dirty="0" smtClean="0"/>
              <a:t>Using community-based pharmacists providing education to patients on the risks associated with benzodiazepines demonstrated a 77% reduction in benzodiazepine use among long-term users at 6 months without withdrawal seizures or other ill effects. (Tannenbaum C, et al. JAMA Intern Med 2014;174(6))</a:t>
            </a:r>
          </a:p>
          <a:p>
            <a:pPr marL="0" indent="0">
              <a:buNone/>
            </a:pPr>
            <a:endParaRPr lang="en-US" baseline="0" dirty="0" smtClean="0"/>
          </a:p>
          <a:p>
            <a:pPr marL="0" indent="0">
              <a:buNone/>
            </a:pPr>
            <a:r>
              <a:rPr lang="en-US" baseline="0" dirty="0" smtClean="0"/>
              <a:t>KEYS TO DE-PRESCRIBING</a:t>
            </a:r>
          </a:p>
          <a:p>
            <a:pPr marL="0" indent="0">
              <a:buNone/>
            </a:pPr>
            <a:r>
              <a:rPr lang="en-US" baseline="0" dirty="0" smtClean="0"/>
              <a:t>Appropriate patient selection, patient education, careful withdrawal, close monitoring and follow-up.</a:t>
            </a:r>
          </a:p>
          <a:p>
            <a:pPr marL="0" indent="0">
              <a:buNone/>
            </a:pPr>
            <a:endParaRPr lang="en-US" baseline="0" dirty="0" smtClean="0"/>
          </a:p>
          <a:p>
            <a:pPr marL="0" indent="0">
              <a:buNone/>
            </a:pPr>
            <a:r>
              <a:rPr lang="en-US" baseline="0" dirty="0" smtClean="0"/>
              <a:t>WHY PRESCRIBERS DO NOT DE-PRESCRIBE?</a:t>
            </a:r>
          </a:p>
          <a:p>
            <a:pPr marL="0" indent="0">
              <a:buNone/>
            </a:pPr>
            <a:r>
              <a:rPr lang="en-US" baseline="0" dirty="0" smtClean="0"/>
              <a:t>Lack of awareness, clinical inertia, they perceive themselves as being ill-equipped or ill-informed, belief de-prescribing is not feasible, difficulty making the decision to stop drugs, worry about stopping drugs started by another prescriber, concern about withdrawal effects, limited knowledge about how to stop drugs appropriately. (</a:t>
            </a:r>
            <a:r>
              <a:rPr lang="en-US" baseline="0" dirty="0" err="1" smtClean="0"/>
              <a:t>Anthierens</a:t>
            </a:r>
            <a:r>
              <a:rPr lang="en-US" baseline="0" dirty="0" smtClean="0"/>
              <a:t>, et al. BMC Fam </a:t>
            </a:r>
            <a:r>
              <a:rPr lang="en-US" baseline="0" dirty="0" err="1" smtClean="0"/>
              <a:t>Prac</a:t>
            </a:r>
            <a:r>
              <a:rPr lang="en-US" baseline="0" dirty="0" smtClean="0"/>
              <a:t> 2010;11:65)</a:t>
            </a:r>
          </a:p>
          <a:p>
            <a:pPr marL="0" indent="0">
              <a:buNone/>
            </a:pPr>
            <a:endParaRPr lang="en-US" baseline="0" dirty="0" smtClean="0"/>
          </a:p>
          <a:p>
            <a:pPr marL="0" indent="0">
              <a:buNone/>
            </a:pPr>
            <a:r>
              <a:rPr lang="en-US" baseline="0" dirty="0" smtClean="0"/>
              <a:t>DE-PRESCRIBING TOOLS</a:t>
            </a:r>
          </a:p>
          <a:p>
            <a:pPr marL="0" indent="0">
              <a:buNone/>
            </a:pPr>
            <a:r>
              <a:rPr lang="en-US" baseline="0" dirty="0" smtClean="0"/>
              <a:t>US - American Geriatrics Society 2015 Beers Criteria</a:t>
            </a:r>
          </a:p>
          <a:p>
            <a:pPr marL="0" indent="0">
              <a:buNone/>
            </a:pPr>
            <a:r>
              <a:rPr lang="en-US" baseline="0" dirty="0" smtClean="0"/>
              <a:t>Ireland – STOPP/STRAT Criteria</a:t>
            </a:r>
          </a:p>
          <a:p>
            <a:pPr marL="0" indent="0">
              <a:buNone/>
            </a:pPr>
            <a:r>
              <a:rPr lang="en-US" baseline="0" dirty="0" smtClean="0"/>
              <a:t>Canada- Deprescribing.org</a:t>
            </a:r>
          </a:p>
          <a:p>
            <a:pPr marL="0" indent="0">
              <a:buNone/>
            </a:pPr>
            <a:r>
              <a:rPr lang="en-US" baseline="0" dirty="0" smtClean="0"/>
              <a:t>On-Line Tool – </a:t>
            </a:r>
            <a:r>
              <a:rPr lang="en-US" baseline="0" dirty="0" err="1" smtClean="0"/>
              <a:t>Medstopper</a:t>
            </a:r>
            <a:r>
              <a:rPr lang="en-US" baseline="0" dirty="0" smtClean="0"/>
              <a:t>: the </a:t>
            </a:r>
            <a:r>
              <a:rPr lang="en-US" baseline="0" dirty="0" err="1" smtClean="0"/>
              <a:t>deprescribing</a:t>
            </a:r>
            <a:r>
              <a:rPr lang="en-US" baseline="0" dirty="0" smtClean="0"/>
              <a:t> online tool for prescribers (http://medstopper.com/</a:t>
            </a:r>
          </a:p>
          <a:p>
            <a:pPr marL="0" indent="0">
              <a:buNone/>
            </a:pPr>
            <a:endParaRPr lang="en-US" baseline="0" dirty="0" smtClean="0"/>
          </a:p>
          <a:p>
            <a:r>
              <a:rPr lang="en-US" sz="1200" dirty="0" smtClean="0"/>
              <a:t>Source:</a:t>
            </a:r>
            <a:r>
              <a:rPr lang="en-US" sz="1200" baseline="0" dirty="0" smtClean="0"/>
              <a:t> </a:t>
            </a:r>
            <a:r>
              <a:rPr lang="en-US" sz="1200" dirty="0" smtClean="0"/>
              <a:t>Scott IA, et al. JAMA Intern Med 2015;175 </a:t>
            </a:r>
            <a:r>
              <a:rPr lang="en-US" sz="1200" dirty="0" err="1" smtClean="0"/>
              <a:t>Tija</a:t>
            </a:r>
            <a:r>
              <a:rPr lang="en-US" sz="1200" dirty="0" smtClean="0"/>
              <a:t> J, et al. Drugs Aging 2013;30</a:t>
            </a:r>
          </a:p>
        </p:txBody>
      </p:sp>
      <p:sp>
        <p:nvSpPr>
          <p:cNvPr id="4" name="Slide Number Placeholder 3"/>
          <p:cNvSpPr>
            <a:spLocks noGrp="1"/>
          </p:cNvSpPr>
          <p:nvPr>
            <p:ph type="sldNum" sz="quarter" idx="10"/>
          </p:nvPr>
        </p:nvSpPr>
        <p:spPr/>
        <p:txBody>
          <a:bodyPr/>
          <a:lstStyle/>
          <a:p>
            <a:fld id="{19A2F984-93C6-4840-A862-52AB959FF5AB}" type="slidenum">
              <a:rPr lang="en-US" smtClean="0"/>
              <a:pPr/>
              <a:t>5</a:t>
            </a:fld>
            <a:endParaRPr lang="en-US"/>
          </a:p>
        </p:txBody>
      </p:sp>
    </p:spTree>
    <p:extLst>
      <p:ext uri="{BB962C8B-B14F-4D97-AF65-F5344CB8AC3E}">
        <p14:creationId xmlns:p14="http://schemas.microsoft.com/office/powerpoint/2010/main" val="1308111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A reasonable goal for each and every clinical encounter in a patient with polypharmacy is to:</a:t>
            </a:r>
          </a:p>
          <a:p>
            <a:pPr marL="228600" indent="-228600">
              <a:buAutoNum type="arabicParenBoth"/>
            </a:pPr>
            <a:r>
              <a:rPr lang="en-US" baseline="0" dirty="0" smtClean="0"/>
              <a:t>Avoid adding new medications unless absolutely necessary.</a:t>
            </a:r>
          </a:p>
          <a:p>
            <a:pPr marL="228600" indent="-228600">
              <a:buAutoNum type="arabicParenBoth"/>
            </a:pPr>
            <a:r>
              <a:rPr lang="en-US" baseline="0" dirty="0" smtClean="0"/>
              <a:t>Consider stopping old prescriptions as a means to reduce polypharmacy.</a:t>
            </a:r>
          </a:p>
          <a:p>
            <a:pPr marL="228600" indent="-228600">
              <a:buAutoNum type="arabicParenBoth"/>
            </a:pPr>
            <a:r>
              <a:rPr lang="en-US" baseline="0" dirty="0" smtClean="0"/>
              <a:t>Commit to change is a necessary precondition to success.</a:t>
            </a:r>
          </a:p>
          <a:p>
            <a:pPr marL="228600" indent="-228600">
              <a:buAutoNum type="arabicParenBoth"/>
            </a:pPr>
            <a:r>
              <a:rPr lang="en-US" baseline="0" dirty="0" smtClean="0"/>
              <a:t>Partnership and shared decision making in the process can lead to both the patient and clinician being satisfied.</a:t>
            </a:r>
          </a:p>
          <a:p>
            <a:pPr marL="0" indent="0">
              <a:buNone/>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Systematic efforts to address polypharmacy in older adults should include: (1) creating an awareness that options exist to tailor therapy, (2) patient engagement through discussion of options and their benefits and risks, (3) exploration of patient preferences for the different options, and (4) decision making that includes monitoring and re-evaluation of medication use.</a:t>
            </a:r>
            <a:endParaRPr lang="en-US" baseline="0" dirty="0" smtClean="0"/>
          </a:p>
          <a:p>
            <a:pPr marL="0" indent="0">
              <a:buNone/>
            </a:pPr>
            <a:endParaRPr lang="en-US" baseline="0" dirty="0" smtClean="0"/>
          </a:p>
          <a:p>
            <a:r>
              <a:rPr lang="en-US" sz="1200" dirty="0" smtClean="0"/>
              <a:t>Sources: </a:t>
            </a:r>
          </a:p>
          <a:p>
            <a:pPr marL="171450" indent="-171450">
              <a:buFont typeface="Arial" panose="020B0604020202020204" pitchFamily="34" charset="0"/>
              <a:buChar char="•"/>
            </a:pPr>
            <a:r>
              <a:rPr lang="en-US" sz="1200" dirty="0" smtClean="0"/>
              <a:t>Jansen J, et al. BMJ 2016;3:353:i2893 Therapeutics Initiative, June-July 2014. </a:t>
            </a:r>
          </a:p>
          <a:p>
            <a:pPr marL="171450" indent="-171450">
              <a:buFont typeface="Arial" panose="020B0604020202020204" pitchFamily="34" charset="0"/>
              <a:buChar char="•"/>
            </a:pPr>
            <a:r>
              <a:rPr lang="en-US" sz="1200" dirty="0" smtClean="0"/>
              <a:t>www.ti.ubc.ca/letter90</a:t>
            </a:r>
          </a:p>
        </p:txBody>
      </p:sp>
      <p:sp>
        <p:nvSpPr>
          <p:cNvPr id="4" name="Slide Number Placeholder 3"/>
          <p:cNvSpPr>
            <a:spLocks noGrp="1"/>
          </p:cNvSpPr>
          <p:nvPr>
            <p:ph type="sldNum" sz="quarter" idx="10"/>
          </p:nvPr>
        </p:nvSpPr>
        <p:spPr/>
        <p:txBody>
          <a:bodyPr/>
          <a:lstStyle/>
          <a:p>
            <a:fld id="{19A2F984-93C6-4840-A862-52AB959FF5AB}" type="slidenum">
              <a:rPr lang="en-US" smtClean="0"/>
              <a:pPr/>
              <a:t>6</a:t>
            </a:fld>
            <a:endParaRPr lang="en-US"/>
          </a:p>
        </p:txBody>
      </p:sp>
    </p:spTree>
    <p:extLst>
      <p:ext uri="{BB962C8B-B14F-4D97-AF65-F5344CB8AC3E}">
        <p14:creationId xmlns:p14="http://schemas.microsoft.com/office/powerpoint/2010/main" val="429695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CATCH-ON_icon only.jpg"/>
          <p:cNvPicPr>
            <a:picLocks noChangeAspect="1"/>
          </p:cNvPicPr>
          <p:nvPr userDrawn="1"/>
        </p:nvPicPr>
        <p:blipFill>
          <a:blip r:embed="rId2" cstate="print"/>
          <a:stretch>
            <a:fillRect/>
          </a:stretch>
        </p:blipFill>
        <p:spPr>
          <a:xfrm>
            <a:off x="3428999" y="145586"/>
            <a:ext cx="2063161" cy="1988014"/>
          </a:xfrm>
          <a:prstGeom prst="rect">
            <a:avLst/>
          </a:prstGeom>
        </p:spPr>
      </p:pic>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lbertus Medium" pitchFamily="34" charset="0"/>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lvl1pPr>
              <a:defRPr>
                <a:latin typeface="Albertus Medium"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lbertus Medium" pitchFamily="34" charset="0"/>
              </a:defRPr>
            </a:lvl1pPr>
          </a:lstStyle>
          <a:p>
            <a:fld id="{745B0DBC-1D11-4ED5-B3DF-C4527E97B96E}" type="slidenum">
              <a:rPr lang="en-US" smtClean="0"/>
              <a:pPr/>
              <a:t>‹#›</a:t>
            </a:fld>
            <a:endParaRPr lang="en-US"/>
          </a:p>
        </p:txBody>
      </p:sp>
      <p:sp>
        <p:nvSpPr>
          <p:cNvPr id="9" name="Rectangle 8"/>
          <p:cNvSpPr/>
          <p:nvPr userDrawn="1"/>
        </p:nvSpPr>
        <p:spPr>
          <a:xfrm rot="5400000">
            <a:off x="3505200" y="-3505200"/>
            <a:ext cx="2133600" cy="9144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lbertus Medium"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752600" y="1600200"/>
            <a:ext cx="6934200" cy="4525963"/>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pic>
        <p:nvPicPr>
          <p:cNvPr id="7" name="Picture 6"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8" name="Rectangle 7"/>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600200"/>
            <a:ext cx="37398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486400" y="1600200"/>
            <a:ext cx="3352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pic>
        <p:nvPicPr>
          <p:cNvPr id="8" name="Picture 7" descr="CATCH-ON_icon only.jpg"/>
          <p:cNvPicPr>
            <a:picLocks noChangeAspect="1"/>
          </p:cNvPicPr>
          <p:nvPr userDrawn="1"/>
        </p:nvPicPr>
        <p:blipFill>
          <a:blip r:embed="rId2" cstate="print"/>
          <a:stretch>
            <a:fillRect/>
          </a:stretch>
        </p:blipFill>
        <p:spPr>
          <a:xfrm>
            <a:off x="219959" y="228600"/>
            <a:ext cx="1157737" cy="1115568"/>
          </a:xfrm>
          <a:prstGeom prst="rect">
            <a:avLst/>
          </a:prstGeom>
        </p:spPr>
      </p:pic>
      <p:sp>
        <p:nvSpPr>
          <p:cNvPr id="9" name="Rectangle 8"/>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F39F52-29E4-4EA5-8143-DD007E98B72F}" type="datetimeFigureOut">
              <a:rPr lang="en-US" smtClean="0"/>
              <a:pPr/>
              <a:t>8/26/2017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39F52-29E4-4EA5-8143-DD007E98B72F}" type="datetimeFigureOut">
              <a:rPr lang="en-US" smtClean="0"/>
              <a:pPr/>
              <a:t>8/26/2017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5B0DBC-1D11-4ED5-B3DF-C4527E97B96E}" type="slidenum">
              <a:rPr lang="en-US" smtClean="0"/>
              <a:pPr/>
              <a:t>‹#›</a:t>
            </a:fld>
            <a:endParaRPr lang="en-US"/>
          </a:p>
        </p:txBody>
      </p:sp>
      <p:pic>
        <p:nvPicPr>
          <p:cNvPr id="6" name="Picture 5"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5" name="Rectangle 4"/>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B0DBC-1D11-4ED5-B3DF-C4527E97B9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Reducing Polypharmacy:</a:t>
            </a:r>
            <a:r>
              <a:rPr lang="en-US" dirty="0"/>
              <a:t/>
            </a:r>
            <a:br>
              <a:rPr lang="en-US" dirty="0"/>
            </a:br>
            <a:r>
              <a:rPr lang="en-US" dirty="0"/>
              <a:t>A Logical Approach</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22963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Polypharmacy: </a:t>
            </a:r>
            <a:br>
              <a:rPr lang="en-US" dirty="0" smtClean="0"/>
            </a:br>
            <a:r>
              <a:rPr lang="en-US" dirty="0" smtClean="0"/>
              <a:t>Common in the Older Adult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36</a:t>
            </a:r>
            <a:r>
              <a:rPr lang="en-US" dirty="0"/>
              <a:t>% are prescribed 5 or more drugs</a:t>
            </a:r>
          </a:p>
          <a:p>
            <a:r>
              <a:rPr lang="en-US" dirty="0"/>
              <a:t>20% of drugs used may be inappropriate</a:t>
            </a:r>
          </a:p>
          <a:p>
            <a:r>
              <a:rPr lang="en-US" dirty="0"/>
              <a:t>42% of patients fail to inform providers about the use of complementary and alternative medications</a:t>
            </a:r>
          </a:p>
          <a:p>
            <a:r>
              <a:rPr lang="en-US" dirty="0"/>
              <a:t>40% of over-the-counter drugs purchased by older </a:t>
            </a:r>
            <a:r>
              <a:rPr lang="en-US" dirty="0" smtClean="0"/>
              <a:t>adults</a:t>
            </a:r>
          </a:p>
          <a:p>
            <a:endParaRPr lang="en-US" dirty="0" smtClean="0"/>
          </a:p>
          <a:p>
            <a:pPr marL="0" indent="0" algn="ctr">
              <a:buNone/>
            </a:pPr>
            <a:r>
              <a:rPr lang="en-US" dirty="0" smtClean="0">
                <a:solidFill>
                  <a:srgbClr val="FF0000"/>
                </a:solidFill>
              </a:rPr>
              <a:t>POLYPHARMACY </a:t>
            </a:r>
            <a:r>
              <a:rPr lang="en-US" dirty="0">
                <a:solidFill>
                  <a:srgbClr val="FF0000"/>
                </a:solidFill>
              </a:rPr>
              <a:t>IS </a:t>
            </a:r>
            <a:r>
              <a:rPr lang="en-US" dirty="0" smtClean="0">
                <a:solidFill>
                  <a:srgbClr val="FF0000"/>
                </a:solidFill>
              </a:rPr>
              <a:t>COMMON </a:t>
            </a:r>
          </a:p>
          <a:p>
            <a:pPr marL="0" indent="0" algn="ctr">
              <a:buNone/>
            </a:pPr>
            <a:r>
              <a:rPr lang="en-US" dirty="0" smtClean="0">
                <a:solidFill>
                  <a:srgbClr val="FF0000"/>
                </a:solidFill>
              </a:rPr>
              <a:t>AND </a:t>
            </a:r>
            <a:r>
              <a:rPr lang="en-US" dirty="0">
                <a:solidFill>
                  <a:srgbClr val="FF0000"/>
                </a:solidFill>
              </a:rPr>
              <a:t>POSES RISK</a:t>
            </a:r>
          </a:p>
          <a:p>
            <a:pPr marL="914400" lvl="1" indent="-514350"/>
            <a:endParaRPr lang="en-US" dirty="0"/>
          </a:p>
          <a:p>
            <a:pPr marL="400050" lvl="1" indent="0">
              <a:buNone/>
            </a:pPr>
            <a:endParaRPr lang="en-US" sz="1300" dirty="0"/>
          </a:p>
          <a:p>
            <a:pPr marL="914400" lvl="1" indent="-514350">
              <a:buFont typeface="+mj-lt"/>
              <a:buAutoNum type="arabicPeriod"/>
            </a:pPr>
            <a:endParaRPr lang="en-US" sz="1300" dirty="0"/>
          </a:p>
          <a:p>
            <a:endParaRPr lang="en-US" dirty="0" smtClean="0"/>
          </a:p>
          <a:p>
            <a:pPr>
              <a:buNone/>
            </a:pPr>
            <a:endParaRPr lang="en-US" dirty="0"/>
          </a:p>
        </p:txBody>
      </p:sp>
    </p:spTree>
    <p:extLst>
      <p:ext uri="{BB962C8B-B14F-4D97-AF65-F5344CB8AC3E}">
        <p14:creationId xmlns:p14="http://schemas.microsoft.com/office/powerpoint/2010/main" val="3469746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Adverse Drug Events</a:t>
            </a:r>
            <a:endParaRPr lang="en-US" dirty="0"/>
          </a:p>
        </p:txBody>
      </p:sp>
      <p:sp>
        <p:nvSpPr>
          <p:cNvPr id="5" name="Subtitle 2"/>
          <p:cNvSpPr txBox="1">
            <a:spLocks/>
          </p:cNvSpPr>
          <p:nvPr/>
        </p:nvSpPr>
        <p:spPr>
          <a:xfrm>
            <a:off x="1692965" y="2057400"/>
            <a:ext cx="4038600" cy="4525963"/>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j-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3400" u="sng" dirty="0" smtClean="0"/>
              <a:t>Associated with:</a:t>
            </a:r>
          </a:p>
          <a:p>
            <a:pPr marL="0" indent="0">
              <a:buFont typeface="Arial" pitchFamily="34" charset="0"/>
              <a:buNone/>
            </a:pPr>
            <a:endParaRPr lang="en-US" sz="3400" u="sng" dirty="0" smtClean="0"/>
          </a:p>
          <a:p>
            <a:pPr marL="457200" indent="-457200"/>
            <a:r>
              <a:rPr lang="en-US" sz="3400" dirty="0" smtClean="0"/>
              <a:t>↑ risk of hospitalization</a:t>
            </a:r>
          </a:p>
          <a:p>
            <a:pPr marL="457200" indent="-457200"/>
            <a:endParaRPr lang="en-US" sz="3400" dirty="0" smtClean="0"/>
          </a:p>
          <a:p>
            <a:pPr marL="457200" indent="-457200"/>
            <a:r>
              <a:rPr lang="en-US" sz="3400" dirty="0" smtClean="0"/>
              <a:t>↑ length of hospital stay</a:t>
            </a:r>
          </a:p>
          <a:p>
            <a:pPr marL="457200" indent="-457200"/>
            <a:endParaRPr lang="en-US" sz="3400" dirty="0" smtClean="0"/>
          </a:p>
          <a:p>
            <a:pPr marL="457200" indent="-457200"/>
            <a:r>
              <a:rPr lang="en-US" sz="3400" dirty="0" smtClean="0"/>
              <a:t>↑ risk of hospital mortality</a:t>
            </a:r>
          </a:p>
          <a:p>
            <a:pPr marL="457200" indent="-457200"/>
            <a:endParaRPr lang="en-US" sz="3400" dirty="0" smtClean="0"/>
          </a:p>
          <a:p>
            <a:pPr marL="514350" indent="-514350"/>
            <a:r>
              <a:rPr lang="en-US" sz="3400" dirty="0" smtClean="0"/>
              <a:t>↑ risk of hospital re-admission</a:t>
            </a:r>
          </a:p>
          <a:p>
            <a:pPr marL="914400" lvl="1" indent="-514350"/>
            <a:endParaRPr lang="en-US" dirty="0" smtClean="0"/>
          </a:p>
          <a:p>
            <a:pPr marL="400050" lvl="1" indent="0">
              <a:buFont typeface="Arial" pitchFamily="34" charset="0"/>
              <a:buNone/>
            </a:pPr>
            <a:endParaRPr lang="en-US" sz="1200" dirty="0" smtClean="0"/>
          </a:p>
          <a:p>
            <a:pPr marL="400050" lvl="1" indent="0">
              <a:buFont typeface="Arial" pitchFamily="34" charset="0"/>
              <a:buNone/>
            </a:pPr>
            <a:endParaRPr lang="en-US" sz="1200" dirty="0" smtClean="0"/>
          </a:p>
          <a:p>
            <a:pPr marL="400050" lvl="1" indent="0">
              <a:buFont typeface="Arial" pitchFamily="34" charset="0"/>
              <a:buNone/>
            </a:pPr>
            <a:endParaRPr lang="en-US" sz="1200" dirty="0" smtClean="0"/>
          </a:p>
          <a:p>
            <a:pPr marL="400050" lvl="1" indent="0">
              <a:buFont typeface="Arial" pitchFamily="34" charset="0"/>
              <a:buNone/>
            </a:pPr>
            <a:r>
              <a:rPr lang="en-US" sz="1200" dirty="0" smtClean="0"/>
              <a:t>.</a:t>
            </a:r>
            <a:endParaRPr lang="en-US" sz="1200" dirty="0"/>
          </a:p>
          <a:p>
            <a:pPr marL="400050" lvl="1" indent="0">
              <a:buFont typeface="Arial" pitchFamily="34" charset="0"/>
              <a:buNone/>
            </a:pPr>
            <a:endParaRPr lang="en-US" sz="1200" dirty="0" smtClean="0"/>
          </a:p>
          <a:p>
            <a:pPr marL="400050" lvl="1" indent="0">
              <a:buFont typeface="Arial" pitchFamily="34" charset="0"/>
              <a:buNone/>
            </a:pPr>
            <a:endParaRPr lang="en-US" sz="1700" dirty="0" smtClean="0"/>
          </a:p>
        </p:txBody>
      </p:sp>
      <p:sp>
        <p:nvSpPr>
          <p:cNvPr id="6" name="Content Placeholder 4"/>
          <p:cNvSpPr>
            <a:spLocks noGrp="1"/>
          </p:cNvSpPr>
          <p:nvPr>
            <p:ph sz="half" idx="4294967295"/>
          </p:nvPr>
        </p:nvSpPr>
        <p:spPr>
          <a:xfrm>
            <a:off x="5896947" y="1828800"/>
            <a:ext cx="3276600" cy="4525963"/>
          </a:xfrm>
          <a:prstGeom prst="rect">
            <a:avLst/>
          </a:prstGeom>
        </p:spPr>
        <p:txBody>
          <a:bodyPr>
            <a:normAutofit fontScale="70000" lnSpcReduction="20000"/>
          </a:bodyPr>
          <a:lstStyle/>
          <a:p>
            <a:pPr marL="0" indent="0">
              <a:buNone/>
            </a:pPr>
            <a:endParaRPr lang="en-US" sz="3100" dirty="0" smtClean="0"/>
          </a:p>
          <a:p>
            <a:pPr marL="0" indent="0">
              <a:buNone/>
            </a:pPr>
            <a:r>
              <a:rPr lang="en-US" sz="3800" dirty="0" smtClean="0"/>
              <a:t>“The number of drugs that a patient is taking is the single most important predictor of harm.”</a:t>
            </a:r>
            <a:endParaRPr lang="en-US" sz="3800" dirty="0"/>
          </a:p>
          <a:p>
            <a:endParaRPr lang="en-US" sz="3800" dirty="0"/>
          </a:p>
          <a:p>
            <a:pPr marL="0" indent="0">
              <a:buNone/>
            </a:pPr>
            <a:r>
              <a:rPr lang="en-US" sz="3800" dirty="0" smtClean="0"/>
              <a:t>“This high level of iatrogenic harm mandates a response from prescribing clinicians.” </a:t>
            </a:r>
          </a:p>
          <a:p>
            <a:pPr marL="400050" lvl="1" indent="0">
              <a:buNone/>
            </a:pPr>
            <a:endParaRPr lang="en-US" sz="3800" dirty="0"/>
          </a:p>
          <a:p>
            <a:pPr marL="400050" lvl="1" indent="0">
              <a:buNone/>
            </a:pPr>
            <a:endParaRPr lang="en-US" sz="1200" dirty="0" smtClean="0"/>
          </a:p>
          <a:p>
            <a:pPr marL="400050" lvl="1" indent="0">
              <a:buNone/>
            </a:pPr>
            <a:endParaRPr lang="en-US" sz="1200" dirty="0"/>
          </a:p>
          <a:p>
            <a:pPr marL="400050" lvl="1" indent="0">
              <a:buNone/>
            </a:pPr>
            <a:endParaRPr lang="en-US" sz="1200" dirty="0" smtClean="0"/>
          </a:p>
          <a:p>
            <a:pPr marL="400050" lvl="1" indent="0">
              <a:buNone/>
            </a:pPr>
            <a:endParaRPr lang="en-US" sz="1200" dirty="0" smtClean="0"/>
          </a:p>
          <a:p>
            <a:endParaRPr lang="en-US" sz="1700" dirty="0"/>
          </a:p>
          <a:p>
            <a:endParaRPr lang="en-US" dirty="0" smtClean="0"/>
          </a:p>
          <a:p>
            <a:endParaRPr lang="en-US" dirty="0"/>
          </a:p>
        </p:txBody>
      </p:sp>
    </p:spTree>
    <p:extLst>
      <p:ext uri="{BB962C8B-B14F-4D97-AF65-F5344CB8AC3E}">
        <p14:creationId xmlns:p14="http://schemas.microsoft.com/office/powerpoint/2010/main" val="87689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Medication Management</a:t>
            </a:r>
            <a:endParaRPr lang="en-US" dirty="0"/>
          </a:p>
        </p:txBody>
      </p:sp>
      <p:graphicFrame>
        <p:nvGraphicFramePr>
          <p:cNvPr id="6" name="Content Placeholder 7"/>
          <p:cNvGraphicFramePr>
            <a:graphicFrameLocks/>
          </p:cNvGraphicFramePr>
          <p:nvPr>
            <p:extLst>
              <p:ext uri="{D42A27DB-BD31-4B8C-83A1-F6EECF244321}">
                <p14:modId xmlns:p14="http://schemas.microsoft.com/office/powerpoint/2010/main" val="3768314450"/>
              </p:ext>
            </p:extLst>
          </p:nvPr>
        </p:nvGraphicFramePr>
        <p:xfrm>
          <a:off x="1295400" y="1237593"/>
          <a:ext cx="7391400" cy="4952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1600200" y="1447800"/>
            <a:ext cx="2819400" cy="954107"/>
          </a:xfrm>
          <a:prstGeom prst="rect">
            <a:avLst/>
          </a:prstGeom>
          <a:noFill/>
        </p:spPr>
        <p:txBody>
          <a:bodyPr wrap="square" rtlCol="0">
            <a:spAutoFit/>
          </a:bodyPr>
          <a:lstStyle/>
          <a:p>
            <a:r>
              <a:rPr lang="en-US" sz="2800" dirty="0" smtClean="0">
                <a:solidFill>
                  <a:srgbClr val="FF0000"/>
                </a:solidFill>
              </a:rPr>
              <a:t>CONTINUOUS</a:t>
            </a:r>
          </a:p>
          <a:p>
            <a:r>
              <a:rPr lang="en-US" sz="2800" dirty="0" smtClean="0">
                <a:solidFill>
                  <a:srgbClr val="FF0000"/>
                </a:solidFill>
              </a:rPr>
              <a:t>CYCLE</a:t>
            </a:r>
            <a:endParaRPr lang="en-US" sz="2800" dirty="0">
              <a:solidFill>
                <a:srgbClr val="FF0000"/>
              </a:solidFill>
            </a:endParaRPr>
          </a:p>
        </p:txBody>
      </p:sp>
    </p:spTree>
    <p:extLst>
      <p:ext uri="{BB962C8B-B14F-4D97-AF65-F5344CB8AC3E}">
        <p14:creationId xmlns:p14="http://schemas.microsoft.com/office/powerpoint/2010/main" val="2350299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De-Prescribing Principles</a:t>
            </a:r>
            <a:endParaRPr lang="en-US" dirty="0"/>
          </a:p>
        </p:txBody>
      </p:sp>
      <p:sp>
        <p:nvSpPr>
          <p:cNvPr id="6" name="Content Placeholder 2"/>
          <p:cNvSpPr>
            <a:spLocks noGrp="1"/>
          </p:cNvSpPr>
          <p:nvPr>
            <p:ph idx="1"/>
          </p:nvPr>
        </p:nvSpPr>
        <p:spPr>
          <a:xfrm>
            <a:off x="1752600" y="1600200"/>
            <a:ext cx="6934200" cy="4525963"/>
          </a:xfrm>
        </p:spPr>
        <p:txBody>
          <a:bodyPr>
            <a:normAutofit fontScale="92500" lnSpcReduction="10000"/>
          </a:bodyPr>
          <a:lstStyle/>
          <a:p>
            <a:r>
              <a:rPr lang="en-US" dirty="0"/>
              <a:t>Patient centered intervention - Partnership</a:t>
            </a:r>
          </a:p>
          <a:p>
            <a:r>
              <a:rPr lang="en-US" dirty="0"/>
              <a:t>Inherent uncertainties</a:t>
            </a:r>
          </a:p>
          <a:p>
            <a:r>
              <a:rPr lang="en-US" dirty="0"/>
              <a:t>Same principles as when initiating therapy</a:t>
            </a:r>
          </a:p>
          <a:p>
            <a:r>
              <a:rPr lang="en-US" dirty="0"/>
              <a:t>Not about denying effective treatments</a:t>
            </a:r>
          </a:p>
          <a:p>
            <a:r>
              <a:rPr lang="en-US" dirty="0">
                <a:solidFill>
                  <a:srgbClr val="FF0000"/>
                </a:solidFill>
              </a:rPr>
              <a:t>Prioritize drugs to be safety discontinued</a:t>
            </a:r>
          </a:p>
          <a:p>
            <a:r>
              <a:rPr lang="en-US" dirty="0">
                <a:solidFill>
                  <a:srgbClr val="FF0000"/>
                </a:solidFill>
              </a:rPr>
              <a:t>Implement, communicate, document &amp; monitor drug discontinuation</a:t>
            </a:r>
          </a:p>
          <a:p>
            <a:pPr marL="400050" lvl="1" indent="0">
              <a:buNone/>
            </a:pPr>
            <a:endParaRPr lang="en-US" dirty="0"/>
          </a:p>
        </p:txBody>
      </p:sp>
      <p:sp>
        <p:nvSpPr>
          <p:cNvPr id="7" name="TextBox 6"/>
          <p:cNvSpPr txBox="1"/>
          <p:nvPr/>
        </p:nvSpPr>
        <p:spPr>
          <a:xfrm flipH="1">
            <a:off x="1563410" y="5742310"/>
            <a:ext cx="7543801" cy="307777"/>
          </a:xfrm>
          <a:prstGeom prst="rect">
            <a:avLst/>
          </a:prstGeom>
          <a:noFill/>
        </p:spPr>
        <p:txBody>
          <a:bodyPr wrap="square" rtlCol="0">
            <a:spAutoFit/>
          </a:bodyPr>
          <a:lstStyle/>
          <a:p>
            <a:pPr marL="400050" lvl="1" indent="0">
              <a:buFont typeface="Arial" pitchFamily="34" charset="0"/>
              <a:buNone/>
            </a:pPr>
            <a:endParaRPr lang="en-US" sz="1400" dirty="0"/>
          </a:p>
        </p:txBody>
      </p:sp>
    </p:spTree>
    <p:extLst>
      <p:ext uri="{BB962C8B-B14F-4D97-AF65-F5344CB8AC3E}">
        <p14:creationId xmlns:p14="http://schemas.microsoft.com/office/powerpoint/2010/main" val="357757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Polypharmacy</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a:t>Re-evaluate the goals of therapy</a:t>
            </a:r>
          </a:p>
          <a:p>
            <a:pPr marL="514350" indent="-514350">
              <a:buFont typeface="+mj-lt"/>
              <a:buAutoNum type="arabicPeriod"/>
            </a:pPr>
            <a:r>
              <a:rPr lang="en-US" dirty="0"/>
              <a:t>Consider absolute risk differences</a:t>
            </a:r>
          </a:p>
          <a:p>
            <a:pPr marL="514350" indent="-514350">
              <a:buFont typeface="+mj-lt"/>
              <a:buAutoNum type="arabicPeriod"/>
            </a:pPr>
            <a:r>
              <a:rPr lang="en-US" dirty="0"/>
              <a:t>Consider simple pharmacology &amp; physiology</a:t>
            </a:r>
          </a:p>
          <a:p>
            <a:pPr marL="514350" indent="-514350">
              <a:buFont typeface="+mj-lt"/>
              <a:buAutoNum type="arabicPeriod"/>
            </a:pPr>
            <a:r>
              <a:rPr lang="en-US" dirty="0"/>
              <a:t>Avoid unnecessary cost and treatment burden</a:t>
            </a:r>
          </a:p>
          <a:p>
            <a:pPr marL="514350" indent="-514350">
              <a:buFont typeface="+mj-lt"/>
              <a:buAutoNum type="arabicPeriod"/>
            </a:pPr>
            <a:r>
              <a:rPr lang="en-US" dirty="0"/>
              <a:t>Re-assess the ongoing value of each medication</a:t>
            </a:r>
          </a:p>
          <a:p>
            <a:pPr marL="514350" indent="-514350">
              <a:buFont typeface="+mj-lt"/>
              <a:buAutoNum type="arabicPeriod"/>
            </a:pPr>
            <a:r>
              <a:rPr lang="en-US" dirty="0"/>
              <a:t>Use common sense</a:t>
            </a:r>
          </a:p>
          <a:p>
            <a:pPr marL="514350" indent="-514350">
              <a:buFont typeface="+mj-lt"/>
              <a:buAutoNum type="arabicPeriod"/>
            </a:pPr>
            <a:r>
              <a:rPr lang="en-US" dirty="0">
                <a:solidFill>
                  <a:srgbClr val="FF0000"/>
                </a:solidFill>
              </a:rPr>
              <a:t>Aim to stop at least one drug and monitor</a:t>
            </a:r>
          </a:p>
          <a:p>
            <a:endParaRPr lang="en-US" dirty="0"/>
          </a:p>
        </p:txBody>
      </p:sp>
      <p:sp>
        <p:nvSpPr>
          <p:cNvPr id="4" name="TextBox 3"/>
          <p:cNvSpPr txBox="1"/>
          <p:nvPr/>
        </p:nvSpPr>
        <p:spPr>
          <a:xfrm>
            <a:off x="3657600" y="6315531"/>
            <a:ext cx="7620000" cy="276999"/>
          </a:xfrm>
          <a:prstGeom prst="rect">
            <a:avLst/>
          </a:prstGeom>
          <a:noFill/>
        </p:spPr>
        <p:txBody>
          <a:bodyPr wrap="square" rtlCol="0">
            <a:spAutoFit/>
          </a:bodyPr>
          <a:lstStyle/>
          <a:p>
            <a:endParaRPr lang="en-US" sz="1200" dirty="0"/>
          </a:p>
        </p:txBody>
      </p:sp>
    </p:spTree>
    <p:extLst>
      <p:ext uri="{BB962C8B-B14F-4D97-AF65-F5344CB8AC3E}">
        <p14:creationId xmlns:p14="http://schemas.microsoft.com/office/powerpoint/2010/main" val="1702196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5154</TotalTime>
  <Words>1479</Words>
  <Application>Microsoft Office PowerPoint</Application>
  <PresentationFormat>On-screen Show (4:3)</PresentationFormat>
  <Paragraphs>170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Reducing Polypharmacy: A Logical Approach</vt:lpstr>
      <vt:lpstr>Polypharmacy:  Common in the Older Adult</vt:lpstr>
      <vt:lpstr>Adverse Drug Events</vt:lpstr>
      <vt:lpstr>Medication Management</vt:lpstr>
      <vt:lpstr>De-Prescribing Principles</vt:lpstr>
      <vt:lpstr>Reducing Polypharmacy</vt:lpstr>
    </vt:vector>
  </TitlesOfParts>
  <Company>Rush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 in Later Life</dc:title>
  <dc:creator>eemery</dc:creator>
  <cp:lastModifiedBy>Rush</cp:lastModifiedBy>
  <cp:revision>361</cp:revision>
  <cp:lastPrinted>2016-06-24T20:42:55Z</cp:lastPrinted>
  <dcterms:created xsi:type="dcterms:W3CDTF">2015-12-03T16:13:46Z</dcterms:created>
  <dcterms:modified xsi:type="dcterms:W3CDTF">2017-08-26T16:32:24Z</dcterms:modified>
  <cp:contentStatus/>
</cp:coreProperties>
</file>