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31" r:id="rId2"/>
    <p:sldId id="325" r:id="rId3"/>
    <p:sldId id="329" r:id="rId4"/>
    <p:sldId id="330" r:id="rId5"/>
    <p:sldId id="328" r:id="rId6"/>
    <p:sldId id="327"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007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56457" autoAdjust="0"/>
  </p:normalViewPr>
  <p:slideViewPr>
    <p:cSldViewPr>
      <p:cViewPr varScale="1">
        <p:scale>
          <a:sx n="64" d="100"/>
          <a:sy n="64" d="100"/>
        </p:scale>
        <p:origin x="-2994"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7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4656E8F-7DE0-438A-96DD-EEB8EA43717B}" type="datetimeFigureOut">
              <a:rPr lang="en-US" smtClean="0"/>
              <a:pPr/>
              <a:t>8/26/2017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8A22EF-3E9C-4B41-AD7B-11A1078E1F15}" type="slidenum">
              <a:rPr lang="en-US" smtClean="0"/>
              <a:pPr/>
              <a:t>‹#›</a:t>
            </a:fld>
            <a:endParaRPr lang="en-US"/>
          </a:p>
        </p:txBody>
      </p:sp>
    </p:spTree>
    <p:extLst>
      <p:ext uri="{BB962C8B-B14F-4D97-AF65-F5344CB8AC3E}">
        <p14:creationId xmlns:p14="http://schemas.microsoft.com/office/powerpoint/2010/main" val="21470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A3EE9CB-CBAC-44BE-BDF1-E46AF13047EB}" type="datetimeFigureOut">
              <a:rPr lang="en-US" smtClean="0"/>
              <a:pPr/>
              <a:t>8/26/2017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A2F984-93C6-4840-A862-52AB959FF5AB}" type="slidenum">
              <a:rPr lang="en-US" smtClean="0"/>
              <a:pPr/>
              <a:t>‹#›</a:t>
            </a:fld>
            <a:endParaRPr lang="en-US"/>
          </a:p>
        </p:txBody>
      </p:sp>
    </p:spTree>
    <p:extLst>
      <p:ext uri="{BB962C8B-B14F-4D97-AF65-F5344CB8AC3E}">
        <p14:creationId xmlns:p14="http://schemas.microsoft.com/office/powerpoint/2010/main" val="278723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alz.org/alzheimers_disease_what_is_alzheimers.asp"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1</a:t>
            </a:fld>
            <a:endParaRPr lang="en-US"/>
          </a:p>
        </p:txBody>
      </p:sp>
    </p:spTree>
    <p:extLst>
      <p:ext uri="{BB962C8B-B14F-4D97-AF65-F5344CB8AC3E}">
        <p14:creationId xmlns:p14="http://schemas.microsoft.com/office/powerpoint/2010/main" val="4032104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Dementia is not a specific disease. It's an overall term that describes a wide range of symptoms associated with a decline in memory or other thinking skills severe enough to reduce a person's ability to perform everyday activities. Memory loss is an example. Alzheimer's is the most common type of dementia.</a:t>
            </a:r>
          </a:p>
          <a:p>
            <a:endParaRPr lang="en-US" sz="1200" b="0" i="0" u="sng" kern="1200" dirty="0" smtClean="0">
              <a:solidFill>
                <a:schemeClr val="tx1"/>
              </a:solidFill>
              <a:latin typeface="+mn-lt"/>
              <a:ea typeface="+mn-ea"/>
              <a:cs typeface="+mn-cs"/>
              <a:hlinkClick r:id="rId3"/>
            </a:endParaRPr>
          </a:p>
          <a:p>
            <a:r>
              <a:rPr lang="en-US" sz="1200" b="0" i="0" u="none" kern="1200" dirty="0" smtClean="0">
                <a:solidFill>
                  <a:schemeClr val="tx1"/>
                </a:solidFill>
                <a:latin typeface="+mn-lt"/>
                <a:ea typeface="+mn-ea"/>
                <a:cs typeface="+mn-cs"/>
              </a:rPr>
              <a:t>Alzheimer's</a:t>
            </a:r>
            <a:r>
              <a:rPr lang="en-US" sz="1200" b="0" i="0" u="none" kern="1200" baseline="0" dirty="0" smtClean="0">
                <a:solidFill>
                  <a:schemeClr val="tx1"/>
                </a:solidFill>
                <a:latin typeface="+mn-lt"/>
                <a:ea typeface="+mn-ea"/>
                <a:cs typeface="+mn-cs"/>
              </a:rPr>
              <a:t> disease </a:t>
            </a:r>
            <a:r>
              <a:rPr lang="en-US" sz="1200" b="0" i="0" u="none" kern="1200" dirty="0" smtClean="0">
                <a:solidFill>
                  <a:schemeClr val="tx1"/>
                </a:solidFill>
                <a:latin typeface="+mn-lt"/>
                <a:ea typeface="+mn-ea"/>
                <a:cs typeface="+mn-cs"/>
              </a:rPr>
              <a:t>accounts </a:t>
            </a:r>
            <a:r>
              <a:rPr lang="en-US" sz="1200" b="0" i="0" kern="1200" dirty="0" smtClean="0">
                <a:solidFill>
                  <a:schemeClr val="tx1"/>
                </a:solidFill>
                <a:latin typeface="+mn-lt"/>
                <a:ea typeface="+mn-ea"/>
                <a:cs typeface="+mn-cs"/>
              </a:rPr>
              <a:t>for 60 to 80 percent of cases. Vascular</a:t>
            </a:r>
            <a:r>
              <a:rPr lang="en-US" sz="1200" b="0" i="0" kern="1200" baseline="0" dirty="0" smtClean="0">
                <a:solidFill>
                  <a:schemeClr val="tx1"/>
                </a:solidFill>
                <a:latin typeface="+mn-lt"/>
                <a:ea typeface="+mn-ea"/>
                <a:cs typeface="+mn-cs"/>
              </a:rPr>
              <a:t> dementia</a:t>
            </a:r>
            <a:r>
              <a:rPr lang="en-US" sz="1200" b="0" i="0" kern="1200" dirty="0" smtClean="0">
                <a:solidFill>
                  <a:schemeClr val="tx1"/>
                </a:solidFill>
                <a:latin typeface="+mn-lt"/>
                <a:ea typeface="+mn-ea"/>
                <a:cs typeface="+mn-cs"/>
              </a:rPr>
              <a:t>, which occurs after a stroke, is the second most common dementia type. There are many other conditions that can cause symptoms of dementia, including some that are reversible, such as thyroid problems and vitamin deficiencies.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Dementia is often incorrectly referred to as "senility" or "senile dementia," which reflects the formerly widespread but incorrect belief that serious mental decline is a normal part of aging.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Source: http://alz.org/what-is-dementia.asp</a:t>
            </a:r>
          </a:p>
        </p:txBody>
      </p:sp>
      <p:sp>
        <p:nvSpPr>
          <p:cNvPr id="4" name="Slide Number Placeholder 3"/>
          <p:cNvSpPr>
            <a:spLocks noGrp="1"/>
          </p:cNvSpPr>
          <p:nvPr>
            <p:ph type="sldNum" sz="quarter" idx="10"/>
          </p:nvPr>
        </p:nvSpPr>
        <p:spPr/>
        <p:txBody>
          <a:bodyPr/>
          <a:lstStyle/>
          <a:p>
            <a:fld id="{19A2F984-93C6-4840-A862-52AB959FF5AB}" type="slidenum">
              <a:rPr lang="en-US" smtClean="0"/>
              <a:pPr/>
              <a:t>2</a:t>
            </a:fld>
            <a:endParaRPr lang="en-US"/>
          </a:p>
        </p:txBody>
      </p:sp>
    </p:spTree>
    <p:extLst>
      <p:ext uri="{BB962C8B-B14F-4D97-AF65-F5344CB8AC3E}">
        <p14:creationId xmlns:p14="http://schemas.microsoft.com/office/powerpoint/2010/main" val="4105117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Source:</a:t>
            </a:r>
            <a:r>
              <a:rPr lang="en-US" baseline="0" dirty="0" smtClean="0"/>
              <a:t> </a:t>
            </a:r>
            <a:r>
              <a:rPr lang="en-US" dirty="0" smtClean="0"/>
              <a:t>http://alz.org/10-signs-symptoms-alzheimers-dementia.asp?gclid=CInYi7Slv84CFQ6naQodSjcNBg</a:t>
            </a: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3</a:t>
            </a:fld>
            <a:endParaRPr lang="en-US"/>
          </a:p>
        </p:txBody>
      </p:sp>
    </p:spTree>
    <p:extLst>
      <p:ext uri="{BB962C8B-B14F-4D97-AF65-F5344CB8AC3E}">
        <p14:creationId xmlns:p14="http://schemas.microsoft.com/office/powerpoint/2010/main" val="39157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Source:</a:t>
            </a:r>
            <a:r>
              <a:rPr lang="en-US" baseline="0" dirty="0" smtClean="0"/>
              <a:t> </a:t>
            </a:r>
            <a:r>
              <a:rPr lang="en-US" dirty="0" smtClean="0"/>
              <a:t>http://alz.org/10-signs-symptoms-alzheimers-dementia.asp?gclid=CInYi7Slv84CFQ6naQodSjcNBg</a:t>
            </a: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4</a:t>
            </a:fld>
            <a:endParaRPr lang="en-US"/>
          </a:p>
        </p:txBody>
      </p:sp>
    </p:spTree>
    <p:extLst>
      <p:ext uri="{BB962C8B-B14F-4D97-AF65-F5344CB8AC3E}">
        <p14:creationId xmlns:p14="http://schemas.microsoft.com/office/powerpoint/2010/main" val="1554157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a:t>
            </a:r>
            <a:r>
              <a:rPr lang="en-US" baseline="0" dirty="0" smtClean="0"/>
              <a:t> </a:t>
            </a:r>
            <a:r>
              <a:rPr lang="en-US" dirty="0" smtClean="0"/>
              <a:t>http://alz.org/10-signs-symptoms-alzheimers-dementia.asp?gclid=CInYi7Slv84CFQ6naQodSjcNBg</a:t>
            </a:r>
          </a:p>
        </p:txBody>
      </p:sp>
      <p:sp>
        <p:nvSpPr>
          <p:cNvPr id="4" name="Slide Number Placeholder 3"/>
          <p:cNvSpPr>
            <a:spLocks noGrp="1"/>
          </p:cNvSpPr>
          <p:nvPr>
            <p:ph type="sldNum" sz="quarter" idx="10"/>
          </p:nvPr>
        </p:nvSpPr>
        <p:spPr/>
        <p:txBody>
          <a:bodyPr/>
          <a:lstStyle/>
          <a:p>
            <a:fld id="{19A2F984-93C6-4840-A862-52AB959FF5AB}" type="slidenum">
              <a:rPr lang="en-US" smtClean="0"/>
              <a:pPr/>
              <a:t>5</a:t>
            </a:fld>
            <a:endParaRPr lang="en-US"/>
          </a:p>
        </p:txBody>
      </p:sp>
    </p:spTree>
    <p:extLst>
      <p:ext uri="{BB962C8B-B14F-4D97-AF65-F5344CB8AC3E}">
        <p14:creationId xmlns:p14="http://schemas.microsoft.com/office/powerpoint/2010/main" val="753991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Diagnosis of dementia starts at the doctor’s office.</a:t>
            </a:r>
            <a:r>
              <a:rPr lang="en-US" baseline="0" dirty="0" smtClean="0"/>
              <a:t>  </a:t>
            </a:r>
            <a:r>
              <a:rPr lang="en-US" baseline="0" dirty="0" smtClean="0"/>
              <a:t>The </a:t>
            </a:r>
            <a:r>
              <a:rPr lang="en-US" baseline="0" dirty="0" smtClean="0"/>
              <a:t>provider will review the patient’s initial symptoms and how they have changed over time.  The visit will include a review of medications for potential drug-drug interactions or effects on the brain. The provider will order blood tests and a brain scan to rule out other medical diseases. Diagnosis will also include cognitive testing in the physician’s office and/or by a </a:t>
            </a:r>
            <a:r>
              <a:rPr lang="en-US" baseline="0" dirty="0" smtClean="0"/>
              <a:t>neuropsychologist. The </a:t>
            </a:r>
            <a:r>
              <a:rPr lang="en-US" baseline="0" dirty="0" smtClean="0"/>
              <a:t>provider will determine the diagnosis after considering the patient’s clinical presentation, history, physical findings, laboratory results, imaging and cognitive testing. Alzheimer’s dementia is the most common dementia followed by Lewy body dementia and Vascular dementia. The diagnosis is not always immediately clear and may require further observation over a period of month.</a:t>
            </a:r>
          </a:p>
        </p:txBody>
      </p:sp>
      <p:sp>
        <p:nvSpPr>
          <p:cNvPr id="4" name="Slide Number Placeholder 3"/>
          <p:cNvSpPr>
            <a:spLocks noGrp="1"/>
          </p:cNvSpPr>
          <p:nvPr>
            <p:ph type="sldNum" sz="quarter" idx="10"/>
          </p:nvPr>
        </p:nvSpPr>
        <p:spPr/>
        <p:txBody>
          <a:bodyPr/>
          <a:lstStyle/>
          <a:p>
            <a:fld id="{19A2F984-93C6-4840-A862-52AB959FF5AB}" type="slidenum">
              <a:rPr lang="en-US" smtClean="0"/>
              <a:pPr/>
              <a:t>6</a:t>
            </a:fld>
            <a:endParaRPr lang="en-US"/>
          </a:p>
        </p:txBody>
      </p:sp>
    </p:spTree>
    <p:extLst>
      <p:ext uri="{BB962C8B-B14F-4D97-AF65-F5344CB8AC3E}">
        <p14:creationId xmlns:p14="http://schemas.microsoft.com/office/powerpoint/2010/main" val="3010851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CATCH-ON_icon only.jpg"/>
          <p:cNvPicPr>
            <a:picLocks noChangeAspect="1"/>
          </p:cNvPicPr>
          <p:nvPr userDrawn="1"/>
        </p:nvPicPr>
        <p:blipFill>
          <a:blip r:embed="rId2" cstate="print"/>
          <a:stretch>
            <a:fillRect/>
          </a:stretch>
        </p:blipFill>
        <p:spPr>
          <a:xfrm>
            <a:off x="3428999" y="145586"/>
            <a:ext cx="2063161" cy="1988014"/>
          </a:xfrm>
          <a:prstGeom prst="rect">
            <a:avLst/>
          </a:prstGeom>
        </p:spPr>
      </p:pic>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lbertus Medium" pitchFamily="34" charset="0"/>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lvl1pPr>
              <a:defRPr>
                <a:latin typeface="Albertus Medium"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lbertus Medium" pitchFamily="34" charset="0"/>
              </a:defRPr>
            </a:lvl1pPr>
          </a:lstStyle>
          <a:p>
            <a:fld id="{745B0DBC-1D11-4ED5-B3DF-C4527E97B96E}" type="slidenum">
              <a:rPr lang="en-US" smtClean="0"/>
              <a:pPr/>
              <a:t>‹#›</a:t>
            </a:fld>
            <a:endParaRPr lang="en-US"/>
          </a:p>
        </p:txBody>
      </p:sp>
      <p:sp>
        <p:nvSpPr>
          <p:cNvPr id="9" name="Rectangle 8"/>
          <p:cNvSpPr/>
          <p:nvPr userDrawn="1"/>
        </p:nvSpPr>
        <p:spPr>
          <a:xfrm rot="5400000">
            <a:off x="3505200" y="-3505200"/>
            <a:ext cx="2133600" cy="9144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lbertus Medium"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752600" y="1600200"/>
            <a:ext cx="6934200" cy="4525963"/>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pic>
        <p:nvPicPr>
          <p:cNvPr id="7" name="Picture 6"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8" name="Rectangle 7"/>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600200"/>
            <a:ext cx="37398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486400" y="1600200"/>
            <a:ext cx="3352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pic>
        <p:nvPicPr>
          <p:cNvPr id="8" name="Picture 7" descr="CATCH-ON_icon only.jpg"/>
          <p:cNvPicPr>
            <a:picLocks noChangeAspect="1"/>
          </p:cNvPicPr>
          <p:nvPr userDrawn="1"/>
        </p:nvPicPr>
        <p:blipFill>
          <a:blip r:embed="rId2" cstate="print"/>
          <a:stretch>
            <a:fillRect/>
          </a:stretch>
        </p:blipFill>
        <p:spPr>
          <a:xfrm>
            <a:off x="219959" y="228600"/>
            <a:ext cx="1157737" cy="1115568"/>
          </a:xfrm>
          <a:prstGeom prst="rect">
            <a:avLst/>
          </a:prstGeom>
        </p:spPr>
      </p:pic>
      <p:sp>
        <p:nvSpPr>
          <p:cNvPr id="9" name="Rectangle 8"/>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F39F52-29E4-4EA5-8143-DD007E98B72F}" type="datetimeFigureOut">
              <a:rPr lang="en-US" smtClean="0"/>
              <a:pPr/>
              <a:t>8/26/2017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39F52-29E4-4EA5-8143-DD007E98B72F}" type="datetimeFigureOut">
              <a:rPr lang="en-US" smtClean="0"/>
              <a:pPr/>
              <a:t>8/26/2017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5B0DBC-1D11-4ED5-B3DF-C4527E97B96E}" type="slidenum">
              <a:rPr lang="en-US" smtClean="0"/>
              <a:pPr/>
              <a:t>‹#›</a:t>
            </a:fld>
            <a:endParaRPr lang="en-US"/>
          </a:p>
        </p:txBody>
      </p:sp>
      <p:pic>
        <p:nvPicPr>
          <p:cNvPr id="6" name="Picture 5"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5" name="Rectangle 4"/>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B0DBC-1D11-4ED5-B3DF-C4527E97B9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What is Normal Aging? </a:t>
            </a:r>
            <a:br>
              <a:rPr lang="en-US" dirty="0"/>
            </a:br>
            <a:r>
              <a:rPr lang="en-US" dirty="0"/>
              <a:t>What is Dementia?</a:t>
            </a:r>
          </a:p>
        </p:txBody>
      </p:sp>
    </p:spTree>
    <p:extLst>
      <p:ext uri="{BB962C8B-B14F-4D97-AF65-F5344CB8AC3E}">
        <p14:creationId xmlns:p14="http://schemas.microsoft.com/office/powerpoint/2010/main" val="2567193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Normal Aging v. Dementia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289230"/>
              </p:ext>
            </p:extLst>
          </p:nvPr>
        </p:nvGraphicFramePr>
        <p:xfrm>
          <a:off x="1752600" y="1417638"/>
          <a:ext cx="6934200" cy="5151120"/>
        </p:xfrm>
        <a:graphic>
          <a:graphicData uri="http://schemas.openxmlformats.org/drawingml/2006/table">
            <a:tbl>
              <a:tblPr firstRow="1" bandRow="1">
                <a:tableStyleId>{C4B1156A-380E-4F78-BDF5-A606A8083BF9}</a:tableStyleId>
              </a:tblPr>
              <a:tblGrid>
                <a:gridCol w="3467100"/>
                <a:gridCol w="3467100"/>
              </a:tblGrid>
              <a:tr h="370840">
                <a:tc>
                  <a:txBody>
                    <a:bodyPr/>
                    <a:lstStyle/>
                    <a:p>
                      <a:r>
                        <a:rPr lang="en-US" sz="2200" dirty="0" smtClean="0">
                          <a:solidFill>
                            <a:schemeClr val="bg1"/>
                          </a:solidFill>
                        </a:rPr>
                        <a:t>NORMAL</a:t>
                      </a:r>
                      <a:endParaRPr lang="en-US" sz="2200" dirty="0">
                        <a:solidFill>
                          <a:schemeClr val="bg1"/>
                        </a:solidFill>
                      </a:endParaRPr>
                    </a:p>
                  </a:txBody>
                  <a:tcPr>
                    <a:solidFill>
                      <a:srgbClr val="780078"/>
                    </a:solidFill>
                  </a:tcPr>
                </a:tc>
                <a:tc>
                  <a:txBody>
                    <a:bodyPr/>
                    <a:lstStyle/>
                    <a:p>
                      <a:r>
                        <a:rPr lang="en-US" sz="2200" dirty="0" smtClean="0">
                          <a:solidFill>
                            <a:schemeClr val="bg1"/>
                          </a:solidFill>
                        </a:rPr>
                        <a:t>SYMPTOMS OF DEMENTIA</a:t>
                      </a:r>
                      <a:endParaRPr lang="en-US" sz="2200" dirty="0">
                        <a:solidFill>
                          <a:schemeClr val="bg1"/>
                        </a:solidFill>
                      </a:endParaRPr>
                    </a:p>
                  </a:txBody>
                  <a:tcPr>
                    <a:solidFill>
                      <a:srgbClr val="780078"/>
                    </a:solidFill>
                  </a:tcPr>
                </a:tc>
              </a:tr>
              <a:tr h="370840">
                <a:tc>
                  <a:txBody>
                    <a:bodyPr/>
                    <a:lstStyle/>
                    <a:p>
                      <a:r>
                        <a:rPr lang="en-US" sz="2200" dirty="0" smtClean="0"/>
                        <a:t>Sometimes forgets names or appointments but remembers later</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Memory loss that disrupts daily living</a:t>
                      </a:r>
                    </a:p>
                    <a:p>
                      <a:endParaRPr lang="en-US" sz="2200" dirty="0"/>
                    </a:p>
                  </a:txBody>
                  <a:tcPr/>
                </a:tc>
              </a:tr>
              <a:tr h="370840">
                <a:tc>
                  <a:txBody>
                    <a:bodyPr/>
                    <a:lstStyle/>
                    <a:p>
                      <a:r>
                        <a:rPr lang="en-US" sz="2200" dirty="0" smtClean="0"/>
                        <a:t>Makes occasional errors</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Challenges in planning or solving problems</a:t>
                      </a:r>
                    </a:p>
                    <a:p>
                      <a:endParaRPr lang="en-US" sz="2200" dirty="0"/>
                    </a:p>
                  </a:txBody>
                  <a:tcPr/>
                </a:tc>
              </a:tr>
              <a:tr h="370840">
                <a:tc>
                  <a:txBody>
                    <a:bodyPr/>
                    <a:lstStyle/>
                    <a:p>
                      <a:r>
                        <a:rPr lang="en-US" sz="2200" dirty="0" smtClean="0"/>
                        <a:t>Occasionally</a:t>
                      </a:r>
                      <a:r>
                        <a:rPr lang="en-US" sz="2200" baseline="0" dirty="0" smtClean="0"/>
                        <a:t> needs help with the settings on the microwave or recording a television program</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Confusion with well known procedures or activities</a:t>
                      </a:r>
                    </a:p>
                    <a:p>
                      <a:endParaRPr lang="en-US" sz="2200" dirty="0">
                        <a:solidFill>
                          <a:schemeClr val="tx1"/>
                        </a:solidFill>
                      </a:endParaRPr>
                    </a:p>
                  </a:txBody>
                  <a:tcPr/>
                </a:tc>
              </a:tr>
              <a:tr h="370840">
                <a:tc>
                  <a:txBody>
                    <a:bodyPr/>
                    <a:lstStyle/>
                    <a:p>
                      <a:r>
                        <a:rPr lang="en-US" sz="2200" dirty="0" smtClean="0"/>
                        <a:t>Gets confused about the day of the week but figures it</a:t>
                      </a:r>
                      <a:r>
                        <a:rPr lang="en-US" sz="2200" baseline="0" dirty="0" smtClean="0"/>
                        <a:t> out later</a:t>
                      </a:r>
                      <a:endParaRPr lang="en-US" sz="2200" dirty="0"/>
                    </a:p>
                  </a:txBody>
                  <a:tcPr/>
                </a:tc>
                <a:tc>
                  <a:txBody>
                    <a:bodyPr/>
                    <a:lstStyle/>
                    <a:p>
                      <a:r>
                        <a:rPr lang="en-US" sz="2200" dirty="0" smtClean="0"/>
                        <a:t>Confusion with time or place</a:t>
                      </a:r>
                    </a:p>
                    <a:p>
                      <a:endParaRPr lang="en-US" sz="2200" dirty="0">
                        <a:solidFill>
                          <a:schemeClr val="tx1"/>
                        </a:solidFill>
                      </a:endParaRPr>
                    </a:p>
                  </a:txBody>
                  <a:tcPr/>
                </a:tc>
              </a:tr>
            </a:tbl>
          </a:graphicData>
        </a:graphic>
      </p:graphicFrame>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Aging v. Dementia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81619443"/>
              </p:ext>
            </p:extLst>
          </p:nvPr>
        </p:nvGraphicFramePr>
        <p:xfrm>
          <a:off x="1752600" y="1410264"/>
          <a:ext cx="6934200" cy="5151120"/>
        </p:xfrm>
        <a:graphic>
          <a:graphicData uri="http://schemas.openxmlformats.org/drawingml/2006/table">
            <a:tbl>
              <a:tblPr firstRow="1" bandRow="1">
                <a:tableStyleId>{00A15C55-8517-42AA-B614-E9B94910E393}</a:tableStyleId>
              </a:tblPr>
              <a:tblGrid>
                <a:gridCol w="3467100"/>
                <a:gridCol w="3467100"/>
              </a:tblGrid>
              <a:tr h="370840">
                <a:tc>
                  <a:txBody>
                    <a:bodyPr/>
                    <a:lstStyle/>
                    <a:p>
                      <a:r>
                        <a:rPr lang="en-US" sz="2200" dirty="0" smtClean="0"/>
                        <a:t>NORMAL</a:t>
                      </a:r>
                      <a:endParaRPr lang="en-US" sz="2200" dirty="0"/>
                    </a:p>
                  </a:txBody>
                  <a:tcPr>
                    <a:solidFill>
                      <a:srgbClr val="780078"/>
                    </a:solidFill>
                  </a:tcPr>
                </a:tc>
                <a:tc>
                  <a:txBody>
                    <a:bodyPr/>
                    <a:lstStyle/>
                    <a:p>
                      <a:r>
                        <a:rPr lang="en-US" sz="2200" dirty="0" smtClean="0"/>
                        <a:t>SYMPTOMS OF DEMENTIA</a:t>
                      </a:r>
                      <a:endParaRPr lang="en-US" sz="2200" dirty="0"/>
                    </a:p>
                  </a:txBody>
                  <a:tcPr>
                    <a:solidFill>
                      <a:srgbClr val="780078"/>
                    </a:solidFill>
                  </a:tcPr>
                </a:tc>
              </a:tr>
              <a:tr h="370840">
                <a:tc>
                  <a:txBody>
                    <a:bodyPr/>
                    <a:lstStyle/>
                    <a:p>
                      <a:r>
                        <a:rPr lang="en-US" sz="2200" dirty="0" smtClean="0"/>
                        <a:t>Vision changes related to cataracts</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Trouble understanding visual images and spatial relationships</a:t>
                      </a:r>
                    </a:p>
                    <a:p>
                      <a:endParaRPr lang="en-US" sz="2200" dirty="0"/>
                    </a:p>
                  </a:txBody>
                  <a:tcPr/>
                </a:tc>
              </a:tr>
              <a:tr h="370840">
                <a:tc>
                  <a:txBody>
                    <a:bodyPr/>
                    <a:lstStyle/>
                    <a:p>
                      <a:r>
                        <a:rPr lang="en-US" sz="2200" kern="1200" dirty="0" smtClean="0"/>
                        <a:t>Sometimes having trouble finding the right word</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Problems with language: </a:t>
                      </a:r>
                      <a:r>
                        <a:rPr lang="en-US" sz="2200" baseline="0" dirty="0" smtClean="0"/>
                        <a:t>repeating self, word finding problems, using the wrong word for an item</a:t>
                      </a:r>
                      <a:endParaRPr lang="en-US" sz="2200" dirty="0" smtClean="0"/>
                    </a:p>
                  </a:txBody>
                  <a:tcPr/>
                </a:tc>
              </a:tr>
              <a:tr h="370840">
                <a:tc>
                  <a:txBody>
                    <a:bodyPr/>
                    <a:lstStyle/>
                    <a:p>
                      <a:r>
                        <a:rPr lang="en-US" sz="2200" kern="1200" dirty="0" smtClean="0"/>
                        <a:t>Misplacing things from time to time and retracing steps to find them</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Misplacing things, having difficulty retracing steps</a:t>
                      </a:r>
                    </a:p>
                    <a:p>
                      <a:endParaRPr lang="en-US" sz="2200" dirty="0"/>
                    </a:p>
                  </a:txBody>
                  <a:tcPr/>
                </a:tc>
              </a:tr>
              <a:tr h="370840">
                <a:tc>
                  <a:txBody>
                    <a:bodyPr/>
                    <a:lstStyle/>
                    <a:p>
                      <a:r>
                        <a:rPr lang="en-US" sz="2200" kern="1200" dirty="0" smtClean="0"/>
                        <a:t>Making a bad decision once in a while</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Decreased or poor judgment</a:t>
                      </a:r>
                    </a:p>
                    <a:p>
                      <a:endParaRPr lang="en-US" sz="2200" dirty="0"/>
                    </a:p>
                  </a:txBody>
                  <a:tcPr/>
                </a:tc>
              </a:tr>
            </a:tbl>
          </a:graphicData>
        </a:graphic>
      </p:graphicFrame>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Aging v. Dementia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74025564"/>
              </p:ext>
            </p:extLst>
          </p:nvPr>
        </p:nvGraphicFramePr>
        <p:xfrm>
          <a:off x="1752600" y="1600200"/>
          <a:ext cx="6934200" cy="2956560"/>
        </p:xfrm>
        <a:graphic>
          <a:graphicData uri="http://schemas.openxmlformats.org/drawingml/2006/table">
            <a:tbl>
              <a:tblPr firstRow="1" bandRow="1">
                <a:tableStyleId>{00A15C55-8517-42AA-B614-E9B94910E393}</a:tableStyleId>
              </a:tblPr>
              <a:tblGrid>
                <a:gridCol w="3467100"/>
                <a:gridCol w="3467100"/>
              </a:tblGrid>
              <a:tr h="370840">
                <a:tc>
                  <a:txBody>
                    <a:bodyPr/>
                    <a:lstStyle/>
                    <a:p>
                      <a:r>
                        <a:rPr lang="en-US" sz="2200" dirty="0" smtClean="0"/>
                        <a:t>NORMAL</a:t>
                      </a:r>
                      <a:endParaRPr lang="en-US" sz="2200" dirty="0"/>
                    </a:p>
                  </a:txBody>
                  <a:tcPr>
                    <a:solidFill>
                      <a:srgbClr val="780078"/>
                    </a:solidFill>
                  </a:tcPr>
                </a:tc>
                <a:tc>
                  <a:txBody>
                    <a:bodyPr/>
                    <a:lstStyle/>
                    <a:p>
                      <a:r>
                        <a:rPr lang="en-US" sz="2200" dirty="0" smtClean="0"/>
                        <a:t>SYMPTOMS OF DEMENTIA</a:t>
                      </a:r>
                      <a:endParaRPr lang="en-US" sz="2200" dirty="0"/>
                    </a:p>
                  </a:txBody>
                  <a:tcPr>
                    <a:solidFill>
                      <a:srgbClr val="780078"/>
                    </a:solidFill>
                  </a:tcPr>
                </a:tc>
              </a:tr>
              <a:tr h="370840">
                <a:tc>
                  <a:txBody>
                    <a:bodyPr/>
                    <a:lstStyle/>
                    <a:p>
                      <a:r>
                        <a:rPr lang="en-US" sz="2200" kern="1200" dirty="0" smtClean="0"/>
                        <a:t>Sometimes feeling weary of work, family and social obligations</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Withdrawal</a:t>
                      </a:r>
                      <a:r>
                        <a:rPr lang="en-US" sz="2200" baseline="0" dirty="0" smtClean="0"/>
                        <a:t> from friends, family, community</a:t>
                      </a:r>
                      <a:endParaRPr lang="en-US" sz="2200" dirty="0" smtClean="0"/>
                    </a:p>
                    <a:p>
                      <a:endParaRPr lang="en-US" sz="2200" dirty="0"/>
                    </a:p>
                  </a:txBody>
                  <a:tcPr/>
                </a:tc>
              </a:tr>
              <a:tr h="370840">
                <a:tc>
                  <a:txBody>
                    <a:bodyPr/>
                    <a:lstStyle/>
                    <a:p>
                      <a:r>
                        <a:rPr lang="en-US" sz="2200" kern="1200" dirty="0" smtClean="0"/>
                        <a:t>Developing very specific ways of doing things and becoming irritable when a routine is disrupted</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Changes in mood or personality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200" dirty="0" smtClean="0"/>
                    </a:p>
                  </a:txBody>
                  <a:tcPr/>
                </a:tc>
              </a:tr>
            </a:tbl>
          </a:graphicData>
        </a:graphic>
      </p:graphicFrame>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Aging v. Dementia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3950155"/>
              </p:ext>
            </p:extLst>
          </p:nvPr>
        </p:nvGraphicFramePr>
        <p:xfrm>
          <a:off x="1828800" y="1600200"/>
          <a:ext cx="6858000" cy="4852487"/>
        </p:xfrm>
        <a:graphic>
          <a:graphicData uri="http://schemas.openxmlformats.org/drawingml/2006/table">
            <a:tbl>
              <a:tblPr firstRow="1" bandRow="1">
                <a:tableStyleId>{00A15C55-8517-42AA-B614-E9B94910E393}</a:tableStyleId>
              </a:tblPr>
              <a:tblGrid>
                <a:gridCol w="3429000"/>
                <a:gridCol w="3429000"/>
              </a:tblGrid>
              <a:tr h="392276">
                <a:tc>
                  <a:txBody>
                    <a:bodyPr/>
                    <a:lstStyle/>
                    <a:p>
                      <a:r>
                        <a:rPr lang="en-US" sz="2200" dirty="0" smtClean="0"/>
                        <a:t>NORMAL</a:t>
                      </a:r>
                      <a:endParaRPr lang="en-US" sz="2200" dirty="0"/>
                    </a:p>
                  </a:txBody>
                  <a:tcPr>
                    <a:solidFill>
                      <a:srgbClr val="780078"/>
                    </a:solidFill>
                  </a:tcPr>
                </a:tc>
                <a:tc>
                  <a:txBody>
                    <a:bodyPr/>
                    <a:lstStyle/>
                    <a:p>
                      <a:r>
                        <a:rPr lang="en-US" sz="2200" dirty="0" smtClean="0"/>
                        <a:t>SYMPTOMS OF DEMENTIA</a:t>
                      </a:r>
                      <a:endParaRPr lang="en-US" sz="2200" dirty="0"/>
                    </a:p>
                  </a:txBody>
                  <a:tcPr>
                    <a:solidFill>
                      <a:srgbClr val="780078"/>
                    </a:solidFill>
                  </a:tcPr>
                </a:tc>
              </a:tr>
              <a:tr h="677079">
                <a:tc>
                  <a:txBody>
                    <a:bodyPr/>
                    <a:lstStyle/>
                    <a:p>
                      <a:r>
                        <a:rPr lang="en-US" sz="2200" dirty="0" smtClean="0"/>
                        <a:t>Making a bad decision once in a while</a:t>
                      </a:r>
                      <a:endParaRPr lang="en-US" sz="2200" dirty="0"/>
                    </a:p>
                  </a:txBody>
                  <a:tcPr/>
                </a:tc>
                <a:tc>
                  <a:txBody>
                    <a:bodyPr/>
                    <a:lstStyle/>
                    <a:p>
                      <a:r>
                        <a:rPr lang="en-US" sz="2200" dirty="0" smtClean="0"/>
                        <a:t>Poor judgment</a:t>
                      </a:r>
                      <a:r>
                        <a:rPr lang="en-US" sz="2200" baseline="0" dirty="0" smtClean="0"/>
                        <a:t> and decision-making</a:t>
                      </a:r>
                    </a:p>
                  </a:txBody>
                  <a:tcPr/>
                </a:tc>
              </a:tr>
              <a:tr h="677079">
                <a:tc>
                  <a:txBody>
                    <a:bodyPr/>
                    <a:lstStyle/>
                    <a:p>
                      <a:r>
                        <a:rPr lang="en-US" sz="2200" dirty="0" smtClean="0"/>
                        <a:t>Missing a monthly payment</a:t>
                      </a:r>
                      <a:endParaRPr lang="en-US" sz="2200" dirty="0"/>
                    </a:p>
                  </a:txBody>
                  <a:tcPr/>
                </a:tc>
                <a:tc>
                  <a:txBody>
                    <a:bodyPr/>
                    <a:lstStyle/>
                    <a:p>
                      <a:r>
                        <a:rPr lang="en-US" sz="2200" dirty="0" smtClean="0"/>
                        <a:t>Inability to manage a budget</a:t>
                      </a:r>
                      <a:endParaRPr lang="en-US" sz="2200" dirty="0"/>
                    </a:p>
                  </a:txBody>
                  <a:tcPr/>
                </a:tc>
              </a:tr>
              <a:tr h="967256">
                <a:tc>
                  <a:txBody>
                    <a:bodyPr/>
                    <a:lstStyle/>
                    <a:p>
                      <a:r>
                        <a:rPr lang="en-US" sz="2200" dirty="0" smtClean="0"/>
                        <a:t>Forgetting which day it is and remembering later</a:t>
                      </a:r>
                      <a:endParaRPr lang="en-US" sz="2200" dirty="0"/>
                    </a:p>
                  </a:txBody>
                  <a:tcPr/>
                </a:tc>
                <a:tc>
                  <a:txBody>
                    <a:bodyPr/>
                    <a:lstStyle/>
                    <a:p>
                      <a:r>
                        <a:rPr lang="en-US" sz="2200" dirty="0" smtClean="0"/>
                        <a:t>Losing track of the date or season</a:t>
                      </a:r>
                      <a:endParaRPr lang="en-US" sz="2200" dirty="0"/>
                    </a:p>
                  </a:txBody>
                  <a:tcPr/>
                </a:tc>
              </a:tr>
              <a:tr h="677079">
                <a:tc>
                  <a:txBody>
                    <a:bodyPr/>
                    <a:lstStyle/>
                    <a:p>
                      <a:r>
                        <a:rPr lang="en-US" sz="2200" dirty="0" smtClean="0"/>
                        <a:t>Sometimes forgetting which word to use</a:t>
                      </a:r>
                      <a:endParaRPr lang="en-US" sz="2200" dirty="0"/>
                    </a:p>
                  </a:txBody>
                  <a:tcPr/>
                </a:tc>
                <a:tc>
                  <a:txBody>
                    <a:bodyPr/>
                    <a:lstStyle/>
                    <a:p>
                      <a:r>
                        <a:rPr lang="en-US" sz="2200" dirty="0" smtClean="0"/>
                        <a:t>Difficulty having a conversation</a:t>
                      </a:r>
                      <a:endParaRPr lang="en-US" sz="2200" dirty="0"/>
                    </a:p>
                  </a:txBody>
                  <a:tcPr/>
                </a:tc>
              </a:tr>
              <a:tr h="1257432">
                <a:tc>
                  <a:txBody>
                    <a:bodyPr/>
                    <a:lstStyle/>
                    <a:p>
                      <a:r>
                        <a:rPr lang="en-US" sz="2200" dirty="0" smtClean="0"/>
                        <a:t>Losing things from</a:t>
                      </a:r>
                      <a:r>
                        <a:rPr lang="en-US" sz="2200" baseline="0" dirty="0" smtClean="0"/>
                        <a:t> time to time</a:t>
                      </a:r>
                      <a:endParaRPr lang="en-US" sz="2200" dirty="0"/>
                    </a:p>
                  </a:txBody>
                  <a:tcPr/>
                </a:tc>
                <a:tc>
                  <a:txBody>
                    <a:bodyPr/>
                    <a:lstStyle/>
                    <a:p>
                      <a:r>
                        <a:rPr lang="en-US" sz="2200" dirty="0" smtClean="0"/>
                        <a:t>Misplacing things and being unable to retrace steps to find them</a:t>
                      </a:r>
                      <a:endParaRPr lang="en-US" sz="2200" dirty="0"/>
                    </a:p>
                  </a:txBody>
                  <a:tcPr/>
                </a:tc>
              </a:tr>
            </a:tbl>
          </a:graphicData>
        </a:graphic>
      </p:graphicFrame>
    </p:spTree>
    <p:extLst>
      <p:ext uri="{BB962C8B-B14F-4D97-AF65-F5344CB8AC3E}">
        <p14:creationId xmlns:p14="http://schemas.microsoft.com/office/powerpoint/2010/main" val="2865095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a:t>
            </a:r>
            <a:endParaRPr lang="en-US" dirty="0"/>
          </a:p>
        </p:txBody>
      </p:sp>
      <p:sp>
        <p:nvSpPr>
          <p:cNvPr id="3" name="Content Placeholder 2"/>
          <p:cNvSpPr>
            <a:spLocks noGrp="1"/>
          </p:cNvSpPr>
          <p:nvPr>
            <p:ph idx="1"/>
          </p:nvPr>
        </p:nvSpPr>
        <p:spPr/>
        <p:txBody>
          <a:bodyPr>
            <a:normAutofit/>
          </a:bodyPr>
          <a:lstStyle/>
          <a:p>
            <a:r>
              <a:rPr lang="en-US" dirty="0" smtClean="0"/>
              <a:t>Starts with making an appointment with the primary care doctor who:</a:t>
            </a:r>
          </a:p>
          <a:p>
            <a:pPr lvl="1"/>
            <a:r>
              <a:rPr lang="en-US" dirty="0" smtClean="0"/>
              <a:t>Reviews the patient and family history of memory problems</a:t>
            </a:r>
          </a:p>
          <a:p>
            <a:pPr lvl="1"/>
            <a:r>
              <a:rPr lang="en-US" dirty="0" smtClean="0"/>
              <a:t>Assesses medications</a:t>
            </a:r>
          </a:p>
          <a:p>
            <a:r>
              <a:rPr lang="en-US" dirty="0" smtClean="0"/>
              <a:t>Completes a physical examination</a:t>
            </a:r>
          </a:p>
          <a:p>
            <a:r>
              <a:rPr lang="en-US" dirty="0" smtClean="0"/>
              <a:t>Orders:  blood tests, brain imaging, cognitive testing</a:t>
            </a:r>
          </a:p>
          <a:p>
            <a:pPr>
              <a:buNone/>
            </a:pPr>
            <a:endParaRPr lang="en-US" dirty="0" smtClean="0"/>
          </a:p>
          <a:p>
            <a:pPr lvl="1">
              <a:buNone/>
            </a:pPr>
            <a:endParaRPr lang="en-US" dirty="0"/>
          </a:p>
        </p:txBody>
      </p:sp>
    </p:spTree>
    <p:extLst>
      <p:ext uri="{BB962C8B-B14F-4D97-AF65-F5344CB8AC3E}">
        <p14:creationId xmlns:p14="http://schemas.microsoft.com/office/powerpoint/2010/main" val="185327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5113</TotalTime>
  <Words>483</Words>
  <Application>Microsoft Office PowerPoint</Application>
  <PresentationFormat>On-screen Show (4:3)</PresentationFormat>
  <Paragraphs>66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What is Normal Aging?  What is Dementia?</vt:lpstr>
      <vt:lpstr>Normal Aging v. Dementia</vt:lpstr>
      <vt:lpstr>Normal Aging v. Dementia</vt:lpstr>
      <vt:lpstr>Normal Aging v. Dementia</vt:lpstr>
      <vt:lpstr>Normal Aging v. Dementia</vt:lpstr>
      <vt:lpstr>Diagnosis</vt:lpstr>
    </vt:vector>
  </TitlesOfParts>
  <Company>Rush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 in Later Life</dc:title>
  <dc:creator>eemery</dc:creator>
  <cp:lastModifiedBy>Rush</cp:lastModifiedBy>
  <cp:revision>338</cp:revision>
  <cp:lastPrinted>2016-06-24T20:42:55Z</cp:lastPrinted>
  <dcterms:created xsi:type="dcterms:W3CDTF">2015-12-03T16:13:46Z</dcterms:created>
  <dcterms:modified xsi:type="dcterms:W3CDTF">2017-08-26T16:33:38Z</dcterms:modified>
</cp:coreProperties>
</file>