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331" r:id="rId2"/>
    <p:sldId id="325" r:id="rId3"/>
    <p:sldId id="329" r:id="rId4"/>
    <p:sldId id="330" r:id="rId5"/>
    <p:sldId id="328" r:id="rId6"/>
    <p:sldId id="327"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80078"/>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72202" autoAdjust="0"/>
  </p:normalViewPr>
  <p:slideViewPr>
    <p:cSldViewPr>
      <p:cViewPr varScale="1">
        <p:scale>
          <a:sx n="83" d="100"/>
          <a:sy n="83" d="100"/>
        </p:scale>
        <p:origin x="-242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71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F4656E8F-7DE0-438A-96DD-EEB8EA43717B}" type="datetimeFigureOut">
              <a:rPr lang="en-US" smtClean="0"/>
              <a:pPr/>
              <a:t>8/26/2017</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98A22EF-3E9C-4B41-AD7B-11A1078E1F15}" type="slidenum">
              <a:rPr lang="en-US" smtClean="0"/>
              <a:pPr/>
              <a:t>‹#›</a:t>
            </a:fld>
            <a:endParaRPr lang="en-US"/>
          </a:p>
        </p:txBody>
      </p:sp>
    </p:spTree>
    <p:extLst>
      <p:ext uri="{BB962C8B-B14F-4D97-AF65-F5344CB8AC3E}">
        <p14:creationId xmlns:p14="http://schemas.microsoft.com/office/powerpoint/2010/main" val="21470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A3EE9CB-CBAC-44BE-BDF1-E46AF13047EB}" type="datetimeFigureOut">
              <a:rPr lang="en-US" smtClean="0"/>
              <a:pPr/>
              <a:t>8/26/2017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9A2F984-93C6-4840-A862-52AB959FF5AB}" type="slidenum">
              <a:rPr lang="en-US" smtClean="0"/>
              <a:pPr/>
              <a:t>‹#›</a:t>
            </a:fld>
            <a:endParaRPr lang="en-US"/>
          </a:p>
        </p:txBody>
      </p:sp>
    </p:spTree>
    <p:extLst>
      <p:ext uri="{BB962C8B-B14F-4D97-AF65-F5344CB8AC3E}">
        <p14:creationId xmlns:p14="http://schemas.microsoft.com/office/powerpoint/2010/main" val="2787232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Each year hundreds of thousands of older persons are abused, neglected and exploited.  These</a:t>
            </a:r>
            <a:r>
              <a:rPr lang="en-US" sz="1200" b="0" i="0" kern="1200" baseline="0" dirty="0" smtClean="0">
                <a:solidFill>
                  <a:schemeClr val="tx1"/>
                </a:solidFill>
                <a:latin typeface="+mn-lt"/>
                <a:ea typeface="+mn-ea"/>
                <a:cs typeface="+mn-cs"/>
              </a:rPr>
              <a:t> victims are often older, frail and vulnerable.  They cannot take care of themselves and depend on others to meet their basic needs. </a:t>
            </a:r>
          </a:p>
          <a:p>
            <a:endParaRPr lang="en-US" sz="1200" b="0" i="0" kern="1200" baseline="0" dirty="0" smtClean="0">
              <a:solidFill>
                <a:schemeClr val="tx1"/>
              </a:solidFill>
              <a:latin typeface="+mn-lt"/>
              <a:ea typeface="+mn-ea"/>
              <a:cs typeface="+mn-cs"/>
            </a:endParaRPr>
          </a:p>
          <a:p>
            <a:r>
              <a:rPr lang="en-US" sz="1200" b="0" i="0" kern="1200" baseline="0" dirty="0" smtClean="0">
                <a:solidFill>
                  <a:schemeClr val="tx1"/>
                </a:solidFill>
                <a:latin typeface="+mn-lt"/>
                <a:ea typeface="+mn-ea"/>
                <a:cs typeface="+mn-cs"/>
              </a:rPr>
              <a:t>Abusers may be male or female, family members, friends or “trusted others.”</a:t>
            </a:r>
          </a:p>
          <a:p>
            <a:endParaRPr lang="en-US" sz="1200" b="0" i="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baseline="0" dirty="0" smtClean="0">
                <a:solidFill>
                  <a:schemeClr val="tx1"/>
                </a:solidFill>
                <a:latin typeface="+mn-lt"/>
                <a:ea typeface="+mn-ea"/>
                <a:cs typeface="+mn-cs"/>
              </a:rPr>
              <a:t>Source: </a:t>
            </a:r>
            <a:r>
              <a:rPr lang="en-US" sz="1200" dirty="0" smtClean="0"/>
              <a:t>https://aoa.acl.gov/AoA_Programs/Elder_Rights/EA_Prevention/whatIsEA.aspx</a:t>
            </a:r>
          </a:p>
        </p:txBody>
      </p:sp>
      <p:sp>
        <p:nvSpPr>
          <p:cNvPr id="4" name="Slide Number Placeholder 3"/>
          <p:cNvSpPr>
            <a:spLocks noGrp="1"/>
          </p:cNvSpPr>
          <p:nvPr>
            <p:ph type="sldNum" sz="quarter" idx="10"/>
          </p:nvPr>
        </p:nvSpPr>
        <p:spPr/>
        <p:txBody>
          <a:bodyPr/>
          <a:lstStyle/>
          <a:p>
            <a:fld id="{19A2F984-93C6-4840-A862-52AB959FF5AB}" type="slidenum">
              <a:rPr lang="en-US" smtClean="0"/>
              <a:pPr/>
              <a:t>2</a:t>
            </a:fld>
            <a:endParaRPr lang="en-US"/>
          </a:p>
        </p:txBody>
      </p:sp>
    </p:spTree>
    <p:extLst>
      <p:ext uri="{BB962C8B-B14F-4D97-AF65-F5344CB8AC3E}">
        <p14:creationId xmlns:p14="http://schemas.microsoft.com/office/powerpoint/2010/main" val="366357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Physical abuse involves inflicting any physical pain or injury on an older person including: slapping,</a:t>
            </a:r>
            <a:r>
              <a:rPr lang="en-US" baseline="0" dirty="0" smtClean="0"/>
              <a:t> bruising, pushing or restraining by physical or chemical means.</a:t>
            </a:r>
          </a:p>
          <a:p>
            <a:endParaRPr lang="en-US" baseline="0" dirty="0" smtClean="0"/>
          </a:p>
          <a:p>
            <a:r>
              <a:rPr lang="en-US" dirty="0" smtClean="0"/>
              <a:t>Sexual abuse</a:t>
            </a:r>
            <a:r>
              <a:rPr lang="en-US" baseline="0" dirty="0" smtClean="0"/>
              <a:t> is n</a:t>
            </a:r>
            <a:r>
              <a:rPr lang="en-US" dirty="0" smtClean="0"/>
              <a:t>on-consensual sexual contact</a:t>
            </a:r>
            <a:r>
              <a:rPr lang="en-US" baseline="0" dirty="0" smtClean="0"/>
              <a:t> </a:t>
            </a:r>
            <a:r>
              <a:rPr lang="en-US" dirty="0" smtClean="0"/>
              <a:t>of any kind.</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Exploitation occurs when someone illegally takes, misuses or conceals</a:t>
            </a:r>
            <a:r>
              <a:rPr lang="en-US" baseline="0" dirty="0" smtClean="0"/>
              <a:t> the funds, property or assets of an older person for the benefit of someone other than the older adult.</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Source:</a:t>
            </a:r>
            <a:r>
              <a:rPr lang="en-US" baseline="0" dirty="0" smtClean="0"/>
              <a:t> </a:t>
            </a:r>
            <a:r>
              <a:rPr lang="en-US" sz="1200" dirty="0" smtClean="0"/>
              <a:t>https://aoa.acl.gov/AoA_Programs/Elder_Rights/EA_Prevention/whatIsEA.aspx</a:t>
            </a:r>
            <a:endParaRPr lang="en-US" dirty="0" smtClean="0"/>
          </a:p>
          <a:p>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3</a:t>
            </a:fld>
            <a:endParaRPr lang="en-US"/>
          </a:p>
        </p:txBody>
      </p:sp>
    </p:spTree>
    <p:extLst>
      <p:ext uri="{BB962C8B-B14F-4D97-AF65-F5344CB8AC3E}">
        <p14:creationId xmlns:p14="http://schemas.microsoft.com/office/powerpoint/2010/main" val="918729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Emotional abuse occurs when the older person is subjected to mental pain, anguish or distress through verbal or nonverbal acts.  Examples</a:t>
            </a:r>
            <a:r>
              <a:rPr lang="en-US" baseline="0" dirty="0" smtClean="0"/>
              <a:t> of emotional abuse include humiliating, intimidating or threatening the older person.</a:t>
            </a:r>
          </a:p>
          <a:p>
            <a:endParaRPr lang="en-US" baseline="0" dirty="0" smtClean="0"/>
          </a:p>
          <a:p>
            <a:r>
              <a:rPr lang="en-US" baseline="0" dirty="0" smtClean="0"/>
              <a:t>Abandonment refers to the desertion of a vulnerable older person by anyone who has assumed responsibility for the care or custody of that person.</a:t>
            </a:r>
          </a:p>
          <a:p>
            <a:endParaRPr lang="en-US" baseline="0" dirty="0" smtClean="0"/>
          </a:p>
          <a:p>
            <a:r>
              <a:rPr lang="en-US" baseline="0" dirty="0" smtClean="0"/>
              <a:t>Self-neglect is the failure of an older person to perform essential, self-care tasks and that this failure threatens the older person’s own health and safety.  Examples include failing to:</a:t>
            </a:r>
          </a:p>
          <a:p>
            <a:pPr marL="171450" lvl="0" indent="-171450">
              <a:buFont typeface="Arial" pitchFamily="34" charset="0"/>
              <a:buChar char="•"/>
            </a:pPr>
            <a:r>
              <a:rPr lang="en-US" dirty="0" smtClean="0"/>
              <a:t>Take out the garbage</a:t>
            </a:r>
          </a:p>
          <a:p>
            <a:pPr marL="171450" lvl="0" indent="-171450">
              <a:buFont typeface="Arial" pitchFamily="34" charset="0"/>
              <a:buChar char="•"/>
            </a:pPr>
            <a:r>
              <a:rPr lang="en-US" dirty="0" smtClean="0"/>
              <a:t>Pay utility bills, rent or taxes</a:t>
            </a:r>
          </a:p>
          <a:p>
            <a:pPr marL="171450" lvl="0" indent="-171450">
              <a:buFont typeface="Arial" pitchFamily="34" charset="0"/>
              <a:buChar char="•"/>
            </a:pPr>
            <a:r>
              <a:rPr lang="en-US" dirty="0" smtClean="0"/>
              <a:t>Maintain personal hygiene </a:t>
            </a:r>
          </a:p>
          <a:p>
            <a:pPr marL="171450" lvl="0" indent="-171450">
              <a:buFont typeface="Arial" pitchFamily="34" charset="0"/>
              <a:buChar char="•"/>
            </a:pPr>
            <a:r>
              <a:rPr lang="en-US" dirty="0" smtClean="0"/>
              <a:t>Take </a:t>
            </a:r>
            <a:r>
              <a:rPr lang="en-US" dirty="0" smtClean="0"/>
              <a:t>medications </a:t>
            </a:r>
            <a:r>
              <a:rPr lang="en-US" dirty="0" smtClean="0"/>
              <a:t>vital to </a:t>
            </a:r>
            <a:r>
              <a:rPr lang="en-US" dirty="0" smtClean="0"/>
              <a:t>health</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dirty="0" smtClean="0"/>
              <a:t>Source:</a:t>
            </a:r>
            <a:r>
              <a:rPr lang="en-US" baseline="0" dirty="0" smtClean="0"/>
              <a:t> </a:t>
            </a:r>
            <a:r>
              <a:rPr lang="en-US" sz="1200" dirty="0" smtClean="0"/>
              <a:t>https://aoa.acl.gov/AoA_Programs/Elder_Rights/EA_Prevention/whatIsEA.aspx</a:t>
            </a:r>
            <a:endParaRPr lang="en-US" dirty="0" smtClean="0"/>
          </a:p>
          <a:p>
            <a:pPr marL="171450" lvl="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4</a:t>
            </a:fld>
            <a:endParaRPr lang="en-US"/>
          </a:p>
        </p:txBody>
      </p:sp>
    </p:spTree>
    <p:extLst>
      <p:ext uri="{BB962C8B-B14F-4D97-AF65-F5344CB8AC3E}">
        <p14:creationId xmlns:p14="http://schemas.microsoft.com/office/powerpoint/2010/main" val="1449027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includes signs of elder abuse</a:t>
            </a:r>
            <a:r>
              <a:rPr lang="en-US" baseline="0" dirty="0" smtClean="0"/>
              <a:t> to look for when working with older adults</a:t>
            </a:r>
            <a:r>
              <a:rPr lang="en-US" baseline="0" dirty="0" smtClean="0"/>
              <a:t>.</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Source:</a:t>
            </a:r>
            <a:r>
              <a:rPr lang="en-US" baseline="0" dirty="0" smtClean="0"/>
              <a:t> </a:t>
            </a:r>
            <a:r>
              <a:rPr lang="en-US" sz="1200" dirty="0" smtClean="0"/>
              <a:t>https://aoa.acl.gov/AoA_Programs/Elder_Rights/EA_Prevention/whatIsEA.aspx</a:t>
            </a:r>
            <a:endParaRPr lang="en-US" dirty="0" smtClean="0"/>
          </a:p>
          <a:p>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5</a:t>
            </a:fld>
            <a:endParaRPr lang="en-US"/>
          </a:p>
        </p:txBody>
      </p:sp>
    </p:spTree>
    <p:extLst>
      <p:ext uri="{BB962C8B-B14F-4D97-AF65-F5344CB8AC3E}">
        <p14:creationId xmlns:p14="http://schemas.microsoft.com/office/powerpoint/2010/main" val="13466827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someone is in immediate danger, call 911 or the local police.</a:t>
            </a:r>
          </a:p>
          <a:p>
            <a:endParaRPr lang="en-US" dirty="0" smtClean="0"/>
          </a:p>
          <a:p>
            <a:r>
              <a:rPr lang="en-US" dirty="0" smtClean="0"/>
              <a:t>If danger is not immediate, but you suspect that abuse has occurred or is occurring, contact the Adult Protective Services (APS)</a:t>
            </a:r>
            <a:r>
              <a:rPr lang="en-US" baseline="0" dirty="0" smtClean="0"/>
              <a:t> in the state where the older adult lives.  You can make a confidential or anonymous report to the APS by calling 1-800-677-1116. When you call, the APS worker will ask you for the name, address, and phone number of the older person and ask about known medical problems and what you have witnessed. </a:t>
            </a:r>
          </a:p>
          <a:p>
            <a:endParaRPr lang="en-US" baseline="0" dirty="0" smtClean="0"/>
          </a:p>
          <a:p>
            <a:r>
              <a:rPr lang="en-US" baseline="0" dirty="0" smtClean="0"/>
              <a:t>The APS screens the call for seriousness and keeps the information that you give confidential.  If the agency decides the situation may violate state elder abuse laws, a caseworker is assigned to conduct an investigation.  If the older adult needs crisis intervention, services are available.  If elder abuse is not substantiated, most APS agencies will work with other community agencies to obtain any social and health services needed for the older person.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Source: </a:t>
            </a:r>
            <a:r>
              <a:rPr lang="en-US" sz="1200" dirty="0" smtClean="0"/>
              <a:t>https://aoa.acl.gov/AoA_Programs/Elder_Rights/EA_Prevention/WhatToDo.aspx#happens</a:t>
            </a:r>
            <a:endParaRPr lang="en-US" baseline="0" dirty="0" smtClean="0"/>
          </a:p>
        </p:txBody>
      </p:sp>
      <p:sp>
        <p:nvSpPr>
          <p:cNvPr id="4" name="Slide Number Placeholder 3"/>
          <p:cNvSpPr>
            <a:spLocks noGrp="1"/>
          </p:cNvSpPr>
          <p:nvPr>
            <p:ph type="sldNum" sz="quarter" idx="10"/>
          </p:nvPr>
        </p:nvSpPr>
        <p:spPr/>
        <p:txBody>
          <a:bodyPr/>
          <a:lstStyle/>
          <a:p>
            <a:fld id="{19A2F984-93C6-4840-A862-52AB959FF5AB}" type="slidenum">
              <a:rPr lang="en-US" smtClean="0"/>
              <a:pPr/>
              <a:t>6</a:t>
            </a:fld>
            <a:endParaRPr lang="en-US"/>
          </a:p>
        </p:txBody>
      </p:sp>
    </p:spTree>
    <p:extLst>
      <p:ext uri="{BB962C8B-B14F-4D97-AF65-F5344CB8AC3E}">
        <p14:creationId xmlns:p14="http://schemas.microsoft.com/office/powerpoint/2010/main" val="11690428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CATCH-ON_icon only.jpg"/>
          <p:cNvPicPr>
            <a:picLocks noChangeAspect="1"/>
          </p:cNvPicPr>
          <p:nvPr userDrawn="1"/>
        </p:nvPicPr>
        <p:blipFill>
          <a:blip r:embed="rId2" cstate="print"/>
          <a:stretch>
            <a:fillRect/>
          </a:stretch>
        </p:blipFill>
        <p:spPr>
          <a:xfrm>
            <a:off x="3428999" y="145586"/>
            <a:ext cx="2063161" cy="1988014"/>
          </a:xfrm>
          <a:prstGeom prst="rect">
            <a:avLst/>
          </a:prstGeom>
        </p:spPr>
      </p:pic>
      <p:sp>
        <p:nvSpPr>
          <p:cNvPr id="2" name="Title 1"/>
          <p:cNvSpPr>
            <a:spLocks noGrp="1"/>
          </p:cNvSpPr>
          <p:nvPr>
            <p:ph type="ctrTitle"/>
          </p:nvPr>
        </p:nvSpPr>
        <p:spPr>
          <a:xfrm>
            <a:off x="685800" y="2130425"/>
            <a:ext cx="7772400" cy="1470025"/>
          </a:xfrm>
        </p:spPr>
        <p:txBody>
          <a:bodyPr/>
          <a:lstStyle>
            <a:lvl1pPr>
              <a:defRPr>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atin typeface="Albertus Medium" pitchFamily="34" charset="0"/>
              </a:defRPr>
            </a:lvl1p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lvl1pPr>
              <a:defRPr>
                <a:latin typeface="Albertus Medium" pitchFamily="34" charset="0"/>
              </a:defRPr>
            </a:lvl1pPr>
          </a:lstStyle>
          <a:p>
            <a:endParaRPr lang="en-US"/>
          </a:p>
        </p:txBody>
      </p:sp>
      <p:sp>
        <p:nvSpPr>
          <p:cNvPr id="6" name="Slide Number Placeholder 5"/>
          <p:cNvSpPr>
            <a:spLocks noGrp="1"/>
          </p:cNvSpPr>
          <p:nvPr>
            <p:ph type="sldNum" sz="quarter" idx="12"/>
          </p:nvPr>
        </p:nvSpPr>
        <p:spPr/>
        <p:txBody>
          <a:bodyPr/>
          <a:lstStyle>
            <a:lvl1pPr>
              <a:defRPr>
                <a:latin typeface="Albertus Medium" pitchFamily="34" charset="0"/>
              </a:defRPr>
            </a:lvl1pPr>
          </a:lstStyle>
          <a:p>
            <a:fld id="{745B0DBC-1D11-4ED5-B3DF-C4527E97B96E}" type="slidenum">
              <a:rPr lang="en-US" smtClean="0"/>
              <a:pPr/>
              <a:t>‹#›</a:t>
            </a:fld>
            <a:endParaRPr lang="en-US"/>
          </a:p>
        </p:txBody>
      </p:sp>
      <p:sp>
        <p:nvSpPr>
          <p:cNvPr id="9" name="Rectangle 8"/>
          <p:cNvSpPr/>
          <p:nvPr userDrawn="1"/>
        </p:nvSpPr>
        <p:spPr>
          <a:xfrm rot="5400000">
            <a:off x="3505200" y="-3505200"/>
            <a:ext cx="2133600" cy="9144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lbertus Medium"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F39F52-29E4-4EA5-8143-DD007E98B72F}" type="datetimeFigureOut">
              <a:rPr lang="en-US" smtClean="0"/>
              <a:pPr/>
              <a:t>8/26/2017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lstStyle>
            <a:lvl1pPr>
              <a:defRPr>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1752600" y="1600200"/>
            <a:ext cx="6934200" cy="4525963"/>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pic>
        <p:nvPicPr>
          <p:cNvPr id="7" name="Picture 6" descr="CATCH-ON_icon only.jpg"/>
          <p:cNvPicPr>
            <a:picLocks noChangeAspect="1"/>
          </p:cNvPicPr>
          <p:nvPr userDrawn="1"/>
        </p:nvPicPr>
        <p:blipFill>
          <a:blip r:embed="rId2" cstate="print"/>
          <a:stretch>
            <a:fillRect/>
          </a:stretch>
        </p:blipFill>
        <p:spPr>
          <a:xfrm>
            <a:off x="58918" y="112281"/>
            <a:ext cx="1465082" cy="1411719"/>
          </a:xfrm>
          <a:prstGeom prst="rect">
            <a:avLst/>
          </a:prstGeom>
        </p:spPr>
      </p:pic>
      <p:sp>
        <p:nvSpPr>
          <p:cNvPr id="8" name="Rectangle 7"/>
          <p:cNvSpPr/>
          <p:nvPr userDrawn="1"/>
        </p:nvSpPr>
        <p:spPr>
          <a:xfrm>
            <a:off x="0" y="0"/>
            <a:ext cx="1600200" cy="6858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676400" y="1600200"/>
            <a:ext cx="373989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486400" y="1600200"/>
            <a:ext cx="3352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0CF39F52-29E4-4EA5-8143-DD007E98B72F}" type="datetimeFigureOut">
              <a:rPr lang="en-US" smtClean="0"/>
              <a:pPr/>
              <a:t>8/26/2017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B0DBC-1D11-4ED5-B3DF-C4527E97B96E}" type="slidenum">
              <a:rPr lang="en-US" smtClean="0"/>
              <a:pPr/>
              <a:t>‹#›</a:t>
            </a:fld>
            <a:endParaRPr lang="en-US"/>
          </a:p>
        </p:txBody>
      </p:sp>
      <p:pic>
        <p:nvPicPr>
          <p:cNvPr id="8" name="Picture 7" descr="CATCH-ON_icon only.jpg"/>
          <p:cNvPicPr>
            <a:picLocks noChangeAspect="1"/>
          </p:cNvPicPr>
          <p:nvPr userDrawn="1"/>
        </p:nvPicPr>
        <p:blipFill>
          <a:blip r:embed="rId2" cstate="print"/>
          <a:stretch>
            <a:fillRect/>
          </a:stretch>
        </p:blipFill>
        <p:spPr>
          <a:xfrm>
            <a:off x="219959" y="228600"/>
            <a:ext cx="1157737" cy="1115568"/>
          </a:xfrm>
          <a:prstGeom prst="rect">
            <a:avLst/>
          </a:prstGeom>
        </p:spPr>
      </p:pic>
      <p:sp>
        <p:nvSpPr>
          <p:cNvPr id="9" name="Rectangle 8"/>
          <p:cNvSpPr/>
          <p:nvPr userDrawn="1"/>
        </p:nvSpPr>
        <p:spPr>
          <a:xfrm>
            <a:off x="0" y="0"/>
            <a:ext cx="1600200" cy="6858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F39F52-29E4-4EA5-8143-DD007E98B72F}" type="datetimeFigureOut">
              <a:rPr lang="en-US" smtClean="0"/>
              <a:pPr/>
              <a:t>8/26/2017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F39F52-29E4-4EA5-8143-DD007E98B72F}" type="datetimeFigureOut">
              <a:rPr lang="en-US" smtClean="0"/>
              <a:pPr/>
              <a:t>8/26/2017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F39F52-29E4-4EA5-8143-DD007E98B72F}" type="datetimeFigureOut">
              <a:rPr lang="en-US" smtClean="0"/>
              <a:pPr/>
              <a:t>8/26/2017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5B0DBC-1D11-4ED5-B3DF-C4527E97B96E}" type="slidenum">
              <a:rPr lang="en-US" smtClean="0"/>
              <a:pPr/>
              <a:t>‹#›</a:t>
            </a:fld>
            <a:endParaRPr lang="en-US"/>
          </a:p>
        </p:txBody>
      </p:sp>
      <p:pic>
        <p:nvPicPr>
          <p:cNvPr id="6" name="Picture 5" descr="CATCH-ON_icon only.jpg"/>
          <p:cNvPicPr>
            <a:picLocks noChangeAspect="1"/>
          </p:cNvPicPr>
          <p:nvPr userDrawn="1"/>
        </p:nvPicPr>
        <p:blipFill>
          <a:blip r:embed="rId2" cstate="print"/>
          <a:stretch>
            <a:fillRect/>
          </a:stretch>
        </p:blipFill>
        <p:spPr>
          <a:xfrm>
            <a:off x="58918" y="112281"/>
            <a:ext cx="1465082" cy="1411719"/>
          </a:xfrm>
          <a:prstGeom prst="rect">
            <a:avLst/>
          </a:prstGeom>
        </p:spPr>
      </p:pic>
      <p:sp>
        <p:nvSpPr>
          <p:cNvPr id="5" name="Rectangle 4"/>
          <p:cNvSpPr/>
          <p:nvPr userDrawn="1"/>
        </p:nvSpPr>
        <p:spPr>
          <a:xfrm>
            <a:off x="0" y="0"/>
            <a:ext cx="1600200" cy="6858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F39F52-29E4-4EA5-8143-DD007E98B72F}" type="datetimeFigureOut">
              <a:rPr lang="en-US" smtClean="0"/>
              <a:pPr/>
              <a:t>8/26/2017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F39F52-29E4-4EA5-8143-DD007E98B72F}" type="datetimeFigureOut">
              <a:rPr lang="en-US" smtClean="0"/>
              <a:pPr/>
              <a:t>8/26/2017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F39F52-29E4-4EA5-8143-DD007E98B72F}" type="datetimeFigureOut">
              <a:rPr lang="en-US" smtClean="0"/>
              <a:pPr/>
              <a:t>8/26/2017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5B0DBC-1D11-4ED5-B3DF-C4527E97B96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eldercare.gov/Eldercare.NET/Public/Index.asp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Elder Abuse and Neglect</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226231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Elder Abuse and Neglect</a:t>
            </a:r>
            <a:endParaRPr lang="en-US" dirty="0"/>
          </a:p>
        </p:txBody>
      </p:sp>
      <p:sp>
        <p:nvSpPr>
          <p:cNvPr id="7" name="Content Placeholder 6"/>
          <p:cNvSpPr>
            <a:spLocks noGrp="1"/>
          </p:cNvSpPr>
          <p:nvPr>
            <p:ph idx="1"/>
          </p:nvPr>
        </p:nvSpPr>
        <p:spPr/>
        <p:txBody>
          <a:bodyPr>
            <a:normAutofit/>
          </a:bodyPr>
          <a:lstStyle/>
          <a:p>
            <a:r>
              <a:rPr lang="en-US" dirty="0" smtClean="0"/>
              <a:t>Elder abuse is any knowing, intentional or negligent act by a caregiver or any other person that causes harm or a serious risk of harm to a vulnerable adult</a:t>
            </a:r>
          </a:p>
          <a:p>
            <a:r>
              <a:rPr lang="en-US" dirty="0" smtClean="0"/>
              <a:t>Abuse may be behavior that is  physical, sexual, exploitative, emotional, abandoning  or neglectful</a:t>
            </a:r>
          </a:p>
          <a:p>
            <a:pPr>
              <a:buNone/>
            </a:pPr>
            <a:endParaRPr lang="en-US" sz="1600" dirty="0" smtClean="0"/>
          </a:p>
        </p:txBody>
      </p:sp>
    </p:spTree>
    <p:extLst>
      <p:ext uri="{BB962C8B-B14F-4D97-AF65-F5344CB8AC3E}">
        <p14:creationId xmlns:p14="http://schemas.microsoft.com/office/powerpoint/2010/main" val="517156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391400" cy="1143000"/>
          </a:xfrm>
        </p:spPr>
        <p:txBody>
          <a:bodyPr>
            <a:normAutofit/>
          </a:bodyPr>
          <a:lstStyle/>
          <a:p>
            <a:r>
              <a:rPr lang="en-US" dirty="0" smtClean="0"/>
              <a:t>Forms of Elder Abuse &amp; </a:t>
            </a:r>
            <a:r>
              <a:rPr lang="en-US" dirty="0" smtClean="0"/>
              <a:t>Neglect</a:t>
            </a:r>
            <a:endParaRPr lang="en-US" dirty="0"/>
          </a:p>
        </p:txBody>
      </p:sp>
      <p:sp>
        <p:nvSpPr>
          <p:cNvPr id="4" name="Content Placeholder 3"/>
          <p:cNvSpPr>
            <a:spLocks noGrp="1"/>
          </p:cNvSpPr>
          <p:nvPr>
            <p:ph idx="1"/>
          </p:nvPr>
        </p:nvSpPr>
        <p:spPr/>
        <p:txBody>
          <a:bodyPr>
            <a:normAutofit/>
          </a:bodyPr>
          <a:lstStyle/>
          <a:p>
            <a:r>
              <a:rPr lang="en-US" dirty="0" smtClean="0"/>
              <a:t>Physical Abuse:  Inflicting physical pain or injury on an older person</a:t>
            </a:r>
          </a:p>
          <a:p>
            <a:r>
              <a:rPr lang="en-US" dirty="0" smtClean="0"/>
              <a:t>Sexual Abuse:  Non-consensual sexual contact </a:t>
            </a:r>
          </a:p>
          <a:p>
            <a:r>
              <a:rPr lang="en-US" dirty="0" smtClean="0"/>
              <a:t>Exploitative/Financial: Taking advantage of an older adult for someone else’s benefit</a:t>
            </a:r>
          </a:p>
        </p:txBody>
      </p:sp>
    </p:spTree>
    <p:extLst>
      <p:ext uri="{BB962C8B-B14F-4D97-AF65-F5344CB8AC3E}">
        <p14:creationId xmlns:p14="http://schemas.microsoft.com/office/powerpoint/2010/main" val="517156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239000" cy="1143000"/>
          </a:xfrm>
        </p:spPr>
        <p:txBody>
          <a:bodyPr>
            <a:normAutofit fontScale="90000"/>
          </a:bodyPr>
          <a:lstStyle/>
          <a:p>
            <a:r>
              <a:rPr lang="en-US" dirty="0" smtClean="0"/>
              <a:t>Forms of Elder </a:t>
            </a:r>
            <a:r>
              <a:rPr lang="en-US" dirty="0"/>
              <a:t>Abuse &amp; </a:t>
            </a:r>
            <a:r>
              <a:rPr lang="en-US" dirty="0" smtClean="0"/>
              <a:t>Neglect</a:t>
            </a:r>
            <a:endParaRPr lang="en-US" dirty="0"/>
          </a:p>
        </p:txBody>
      </p:sp>
      <p:sp>
        <p:nvSpPr>
          <p:cNvPr id="4" name="Content Placeholder 3"/>
          <p:cNvSpPr>
            <a:spLocks noGrp="1"/>
          </p:cNvSpPr>
          <p:nvPr>
            <p:ph idx="1"/>
          </p:nvPr>
        </p:nvSpPr>
        <p:spPr/>
        <p:txBody>
          <a:bodyPr/>
          <a:lstStyle/>
          <a:p>
            <a:r>
              <a:rPr lang="en-US" dirty="0" smtClean="0"/>
              <a:t>Emotional abuse:  Verbal or nonverbal acts which cause pain, anguish or distress</a:t>
            </a:r>
          </a:p>
          <a:p>
            <a:r>
              <a:rPr lang="en-US" dirty="0" smtClean="0"/>
              <a:t>Abandonment: Desertion of a vulnerable older adult</a:t>
            </a:r>
          </a:p>
          <a:p>
            <a:r>
              <a:rPr lang="en-US" dirty="0" smtClean="0"/>
              <a:t>Self-neglect:  Inability of the older person to perform self-care</a:t>
            </a:r>
          </a:p>
          <a:p>
            <a:endParaRPr lang="en-US" dirty="0"/>
          </a:p>
        </p:txBody>
      </p:sp>
    </p:spTree>
    <p:extLst>
      <p:ext uri="{BB962C8B-B14F-4D97-AF65-F5344CB8AC3E}">
        <p14:creationId xmlns:p14="http://schemas.microsoft.com/office/powerpoint/2010/main" val="5171560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Warning Signs of Elder Abuse</a:t>
            </a:r>
            <a:endParaRPr lang="en-US" dirty="0"/>
          </a:p>
        </p:txBody>
      </p:sp>
      <p:sp>
        <p:nvSpPr>
          <p:cNvPr id="5" name="Content Placeholder 4"/>
          <p:cNvSpPr>
            <a:spLocks noGrp="1"/>
          </p:cNvSpPr>
          <p:nvPr>
            <p:ph idx="1"/>
          </p:nvPr>
        </p:nvSpPr>
        <p:spPr/>
        <p:txBody>
          <a:bodyPr>
            <a:normAutofit lnSpcReduction="10000"/>
          </a:bodyPr>
          <a:lstStyle/>
          <a:p>
            <a:r>
              <a:rPr lang="en-US" dirty="0" smtClean="0"/>
              <a:t>Bruises anywhere, broken bones, abrasions, burns, bedsores, poor hygiene</a:t>
            </a:r>
          </a:p>
          <a:p>
            <a:r>
              <a:rPr lang="en-US" dirty="0" smtClean="0"/>
              <a:t>Sudden or unexpected changes in financial situation</a:t>
            </a:r>
          </a:p>
          <a:p>
            <a:r>
              <a:rPr lang="en-US" dirty="0" smtClean="0"/>
              <a:t>Belittling, verbal  threats and other uses of power by a caregiver</a:t>
            </a:r>
          </a:p>
          <a:p>
            <a:r>
              <a:rPr lang="en-US" dirty="0" smtClean="0"/>
              <a:t>Strained, tense relationships between caregivers</a:t>
            </a:r>
          </a:p>
          <a:p>
            <a:endParaRPr lang="en-US" dirty="0" smtClean="0"/>
          </a:p>
          <a:p>
            <a:endParaRPr lang="en-US" dirty="0" smtClean="0"/>
          </a:p>
          <a:p>
            <a:endParaRPr lang="en-US" dirty="0"/>
          </a:p>
        </p:txBody>
      </p:sp>
    </p:spTree>
    <p:extLst>
      <p:ext uri="{BB962C8B-B14F-4D97-AF65-F5344CB8AC3E}">
        <p14:creationId xmlns:p14="http://schemas.microsoft.com/office/powerpoint/2010/main" val="28650957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 Abuse</a:t>
            </a:r>
            <a:endParaRPr lang="en-US" dirty="0"/>
          </a:p>
        </p:txBody>
      </p:sp>
      <p:sp>
        <p:nvSpPr>
          <p:cNvPr id="4" name="Content Placeholder 3"/>
          <p:cNvSpPr>
            <a:spLocks noGrp="1"/>
          </p:cNvSpPr>
          <p:nvPr>
            <p:ph idx="1"/>
          </p:nvPr>
        </p:nvSpPr>
        <p:spPr/>
        <p:txBody>
          <a:bodyPr>
            <a:normAutofit fontScale="92500" lnSpcReduction="20000"/>
          </a:bodyPr>
          <a:lstStyle/>
          <a:p>
            <a:r>
              <a:rPr lang="en-US" b="1" dirty="0" smtClean="0"/>
              <a:t>If someone is in immediate danger, call 911 or the local police for immediate help.</a:t>
            </a:r>
          </a:p>
          <a:p>
            <a:endParaRPr lang="en-US" b="1" dirty="0" smtClean="0"/>
          </a:p>
          <a:p>
            <a:r>
              <a:rPr lang="en-US" dirty="0" smtClean="0"/>
              <a:t>To report elder abuse, contact the Adult Protective Services (APS) agency in the state where the older adult resides. The APS reporting number for each state is listed at:</a:t>
            </a:r>
          </a:p>
          <a:p>
            <a:pPr lvl="1"/>
            <a:r>
              <a:rPr lang="en-US" dirty="0" smtClean="0"/>
              <a:t>The </a:t>
            </a:r>
            <a:r>
              <a:rPr lang="en-US" dirty="0" smtClean="0">
                <a:hlinkClick r:id="rId3"/>
              </a:rPr>
              <a:t>Eldercare Locator</a:t>
            </a:r>
            <a:r>
              <a:rPr lang="en-US" dirty="0" smtClean="0"/>
              <a:t> or calling 1-800-677-1116</a:t>
            </a:r>
          </a:p>
          <a:p>
            <a:pPr lvl="1"/>
            <a:endParaRPr lang="en-US" dirty="0" smtClean="0"/>
          </a:p>
        </p:txBody>
      </p:sp>
    </p:spTree>
    <p:extLst>
      <p:ext uri="{BB962C8B-B14F-4D97-AF65-F5344CB8AC3E}">
        <p14:creationId xmlns:p14="http://schemas.microsoft.com/office/powerpoint/2010/main" val="1853276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5219</TotalTime>
  <Words>688</Words>
  <Application>Microsoft Office PowerPoint</Application>
  <PresentationFormat>On-screen Show (4:3)</PresentationFormat>
  <Paragraphs>61</Paragraphs>
  <Slides>6</Slides>
  <Notes>5</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Elder Abuse and Neglect</vt:lpstr>
      <vt:lpstr>Elder Abuse and Neglect</vt:lpstr>
      <vt:lpstr>Forms of Elder Abuse &amp; Neglect</vt:lpstr>
      <vt:lpstr>Forms of Elder Abuse &amp; Neglect</vt:lpstr>
      <vt:lpstr>Warning Signs of Elder Abuse</vt:lpstr>
      <vt:lpstr>Report Abuse</vt:lpstr>
    </vt:vector>
  </TitlesOfParts>
  <Company>Rush University Medical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Depression in Later Life</dc:title>
  <dc:creator>eemery</dc:creator>
  <cp:lastModifiedBy>Rush</cp:lastModifiedBy>
  <cp:revision>348</cp:revision>
  <cp:lastPrinted>2016-06-24T20:42:55Z</cp:lastPrinted>
  <dcterms:created xsi:type="dcterms:W3CDTF">2015-12-03T16:13:46Z</dcterms:created>
  <dcterms:modified xsi:type="dcterms:W3CDTF">2017-08-26T16:16:52Z</dcterms:modified>
</cp:coreProperties>
</file>