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329" r:id="rId2"/>
    <p:sldId id="335" r:id="rId3"/>
    <p:sldId id="332" r:id="rId4"/>
    <p:sldId id="330" r:id="rId5"/>
    <p:sldId id="331" r:id="rId6"/>
    <p:sldId id="333" r:id="rId7"/>
    <p:sldId id="334"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ushADM" initials="S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80078"/>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22" autoAdjust="0"/>
    <p:restoredTop sz="66171" autoAdjust="0"/>
  </p:normalViewPr>
  <p:slideViewPr>
    <p:cSldViewPr>
      <p:cViewPr varScale="1">
        <p:scale>
          <a:sx n="76" d="100"/>
          <a:sy n="76" d="100"/>
        </p:scale>
        <p:origin x="-2634"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7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F4656E8F-7DE0-438A-96DD-EEB8EA43717B}" type="datetimeFigureOut">
              <a:rPr lang="en-US" smtClean="0"/>
              <a:pPr/>
              <a:t>8/26/2017</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198A22EF-3E9C-4B41-AD7B-11A1078E1F15}" type="slidenum">
              <a:rPr lang="en-US" smtClean="0"/>
              <a:pPr/>
              <a:t>‹#›</a:t>
            </a:fld>
            <a:endParaRPr lang="en-US"/>
          </a:p>
        </p:txBody>
      </p:sp>
    </p:spTree>
    <p:extLst>
      <p:ext uri="{BB962C8B-B14F-4D97-AF65-F5344CB8AC3E}">
        <p14:creationId xmlns:p14="http://schemas.microsoft.com/office/powerpoint/2010/main" val="21470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A3EE9CB-CBAC-44BE-BDF1-E46AF13047EB}" type="datetimeFigureOut">
              <a:rPr lang="en-US" smtClean="0"/>
              <a:pPr/>
              <a:t>8/26/2017</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9A2F984-93C6-4840-A862-52AB959FF5AB}" type="slidenum">
              <a:rPr lang="en-US" smtClean="0"/>
              <a:pPr/>
              <a:t>‹#›</a:t>
            </a:fld>
            <a:endParaRPr lang="en-US"/>
          </a:p>
        </p:txBody>
      </p:sp>
    </p:spTree>
    <p:extLst>
      <p:ext uri="{BB962C8B-B14F-4D97-AF65-F5344CB8AC3E}">
        <p14:creationId xmlns:p14="http://schemas.microsoft.com/office/powerpoint/2010/main" val="2787232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older adults, chronic</a:t>
            </a:r>
            <a:r>
              <a:rPr lang="en-US" baseline="0" dirty="0" smtClean="0"/>
              <a:t> pain and depression can occur together and have many overlapping features, including:</a:t>
            </a:r>
          </a:p>
          <a:p>
            <a:pPr marL="171450" indent="-171450">
              <a:buFont typeface="Arial" panose="020B0604020202020204" pitchFamily="34" charset="0"/>
              <a:buChar char="•"/>
            </a:pPr>
            <a:r>
              <a:rPr lang="en-US" dirty="0" smtClean="0"/>
              <a:t>Social isolation</a:t>
            </a:r>
          </a:p>
          <a:p>
            <a:pPr marL="171450" indent="-171450">
              <a:buFont typeface="Arial" panose="020B0604020202020204" pitchFamily="34" charset="0"/>
              <a:buChar char="•"/>
            </a:pPr>
            <a:r>
              <a:rPr lang="en-US" dirty="0" smtClean="0"/>
              <a:t>Sleep disturbance</a:t>
            </a:r>
          </a:p>
          <a:p>
            <a:pPr marL="171450" indent="-171450">
              <a:buFont typeface="Arial" panose="020B0604020202020204" pitchFamily="34" charset="0"/>
              <a:buChar char="•"/>
            </a:pPr>
            <a:r>
              <a:rPr lang="en-US" dirty="0" smtClean="0"/>
              <a:t>Poor functioning in activities of daily life</a:t>
            </a:r>
          </a:p>
          <a:p>
            <a:pPr marL="171450" indent="-171450">
              <a:buFont typeface="Arial" panose="020B0604020202020204" pitchFamily="34" charset="0"/>
              <a:buChar char="•"/>
            </a:pPr>
            <a:r>
              <a:rPr lang="en-US" dirty="0" smtClean="0"/>
              <a:t>Malnutrition</a:t>
            </a:r>
          </a:p>
          <a:p>
            <a:pPr marL="171450" indent="-171450">
              <a:buFont typeface="Arial" panose="020B0604020202020204" pitchFamily="34" charset="0"/>
              <a:buChar char="•"/>
            </a:pPr>
            <a:r>
              <a:rPr lang="en-US" dirty="0" smtClean="0"/>
              <a:t>Problems with thinking</a:t>
            </a:r>
          </a:p>
          <a:p>
            <a:pPr marL="171450" indent="-171450">
              <a:buFont typeface="Arial" panose="020B0604020202020204" pitchFamily="34" charset="0"/>
              <a:buChar char="•"/>
            </a:pPr>
            <a:endParaRPr lang="en-US" dirty="0" smtClean="0"/>
          </a:p>
          <a:p>
            <a:pPr marL="0" indent="0">
              <a:buFont typeface="Arial" panose="020B0604020202020204" pitchFamily="34" charset="0"/>
              <a:buNone/>
            </a:pPr>
            <a:r>
              <a:rPr lang="en-US" dirty="0" smtClean="0"/>
              <a:t>Source:</a:t>
            </a:r>
            <a:r>
              <a:rPr lang="en-US" baseline="0" dirty="0" smtClean="0"/>
              <a:t> </a:t>
            </a:r>
            <a:r>
              <a:rPr lang="en-US" dirty="0" smtClean="0"/>
              <a:t>http://www.healthinaging.org/aging-and-health-a-to-z/topic:depression/info:unique-to-older-adults/</a:t>
            </a:r>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1</a:t>
            </a:fld>
            <a:endParaRPr lang="en-US"/>
          </a:p>
        </p:txBody>
      </p:sp>
    </p:spTree>
    <p:extLst>
      <p:ext uri="{BB962C8B-B14F-4D97-AF65-F5344CB8AC3E}">
        <p14:creationId xmlns:p14="http://schemas.microsoft.com/office/powerpoint/2010/main" val="2636176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2</a:t>
            </a:fld>
            <a:endParaRPr lang="en-US"/>
          </a:p>
        </p:txBody>
      </p:sp>
    </p:spTree>
    <p:extLst>
      <p:ext uri="{BB962C8B-B14F-4D97-AF65-F5344CB8AC3E}">
        <p14:creationId xmlns:p14="http://schemas.microsoft.com/office/powerpoint/2010/main" val="905062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a:t>
            </a:r>
            <a:r>
              <a:rPr lang="en-US" baseline="0" dirty="0" smtClean="0"/>
              <a:t> older adults, depression signs can be non-specific and mimic symptoms of alternative or co-occurring illnesses. This is further complex because older adults are more likely to report loss of interest in previously enjoyed activities, and less likely to endorse depressed mood, particularly in men.</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For instance, weight loss and social withdrawal can be due to depression, but might also be signs of cancer; and hallucinations are seen in some forms of dementia (e.g. Lewy body dementia).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Anticipate and look for depression to be more common in older adults who present with other illnesses, thus highlighting the prevalence of multiple chronic conditions in this population.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Many older adults report experiencing physical pain as part of depression, or experience depression in reaction to chronic pain.</a:t>
            </a:r>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3</a:t>
            </a:fld>
            <a:endParaRPr lang="en-US"/>
          </a:p>
        </p:txBody>
      </p:sp>
    </p:spTree>
    <p:extLst>
      <p:ext uri="{BB962C8B-B14F-4D97-AF65-F5344CB8AC3E}">
        <p14:creationId xmlns:p14="http://schemas.microsoft.com/office/powerpoint/2010/main" val="1031275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 typeface="Arial" panose="020B0604020202020204" pitchFamily="34" charset="0"/>
              <a:buNone/>
            </a:pPr>
            <a:r>
              <a:rPr lang="en-US" sz="1200" dirty="0" smtClean="0"/>
              <a:t>Healthy community-living older adults have lower rates of major depression than the general population. Rates increase with more chronic diseases.</a:t>
            </a:r>
            <a:r>
              <a:rPr lang="en-US" sz="1200" baseline="0" dirty="0" smtClean="0"/>
              <a:t> </a:t>
            </a:r>
            <a:r>
              <a:rPr lang="en-US" sz="1200" dirty="0" smtClean="0"/>
              <a:t>Among those with depression, suicide rates are almost twice as high in older adults, and they</a:t>
            </a:r>
            <a:r>
              <a:rPr lang="en-US" sz="1200" baseline="0" dirty="0" smtClean="0"/>
              <a:t> are </a:t>
            </a:r>
            <a:r>
              <a:rPr lang="en-US" sz="1200" dirty="0" smtClean="0"/>
              <a:t>highest for white men over 85 years</a:t>
            </a:r>
            <a:r>
              <a:rPr lang="en-US" sz="1200" baseline="0" dirty="0" smtClean="0"/>
              <a:t> old.</a:t>
            </a:r>
            <a:endParaRPr lang="en-US" sz="1200" dirty="0" smtClean="0"/>
          </a:p>
          <a:p>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Source: https://www.uptodate.com/contents/diagnosis-and-management-of-late-life-unipolardepression?source=search_result&amp;search=depression%20elderly&amp;selectedTitle=1~150#H1</a:t>
            </a:r>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4</a:t>
            </a:fld>
            <a:endParaRPr lang="en-US"/>
          </a:p>
        </p:txBody>
      </p:sp>
    </p:spTree>
    <p:extLst>
      <p:ext uri="{BB962C8B-B14F-4D97-AF65-F5344CB8AC3E}">
        <p14:creationId xmlns:p14="http://schemas.microsoft.com/office/powerpoint/2010/main" val="32789533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dirty="0" smtClean="0">
                <a:solidFill>
                  <a:srgbClr val="FF0000"/>
                </a:solidFill>
              </a:rPr>
              <a:t>The list on the slide represents</a:t>
            </a:r>
            <a:r>
              <a:rPr lang="en-US" sz="1200" b="0" baseline="0" dirty="0" smtClean="0">
                <a:solidFill>
                  <a:srgbClr val="FF0000"/>
                </a:solidFill>
              </a:rPr>
              <a:t> risk factors for late-life depression that are important to consider when working with older adults.</a:t>
            </a:r>
          </a:p>
          <a:p>
            <a:endParaRPr lang="en-US" sz="1200" b="0" baseline="0" dirty="0" smtClean="0">
              <a:solidFill>
                <a:srgbClr val="FF0000"/>
              </a:solidFill>
            </a:endParaRPr>
          </a:p>
          <a:p>
            <a:r>
              <a:rPr lang="en-US" sz="1200" b="0" baseline="0" dirty="0" smtClean="0">
                <a:solidFill>
                  <a:srgbClr val="FF0000"/>
                </a:solidFill>
              </a:rPr>
              <a:t>According to the study by Cole and </a:t>
            </a:r>
            <a:r>
              <a:rPr lang="en-US" sz="1200" b="0" baseline="0" dirty="0" err="1" smtClean="0">
                <a:solidFill>
                  <a:srgbClr val="FF0000"/>
                </a:solidFill>
              </a:rPr>
              <a:t>Dendukuri</a:t>
            </a:r>
            <a:r>
              <a:rPr lang="en-US" sz="1200" b="0" baseline="0" dirty="0" smtClean="0">
                <a:solidFill>
                  <a:srgbClr val="FF0000"/>
                </a:solidFill>
              </a:rPr>
              <a:t>, </a:t>
            </a:r>
            <a:r>
              <a:rPr lang="en-US" sz="1200" b="0" i="0" kern="1200" dirty="0" smtClean="0">
                <a:solidFill>
                  <a:schemeClr val="tx1"/>
                </a:solidFill>
                <a:effectLst/>
                <a:latin typeface="+mn-lt"/>
                <a:ea typeface="+mn-ea"/>
                <a:cs typeface="+mn-cs"/>
              </a:rPr>
              <a:t>bereavement, sleep disturbance, disability, prior depression, and female gender appear to be important risk factors for depression among elderly community subjects.</a:t>
            </a:r>
            <a:endParaRPr lang="en-US" b="0" baseline="0" dirty="0" smtClean="0"/>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Source: </a:t>
            </a:r>
            <a:r>
              <a:rPr lang="en-US" sz="1200" dirty="0" smtClean="0"/>
              <a:t>Cole MG, </a:t>
            </a:r>
            <a:r>
              <a:rPr lang="en-US" sz="1200" dirty="0" err="1" smtClean="0"/>
              <a:t>Dendukuri</a:t>
            </a:r>
            <a:r>
              <a:rPr lang="en-US" sz="1200" dirty="0" smtClean="0"/>
              <a:t> N. Risk factors for depression among elderly community subjects: a systematic review and meta-analysis. Am J Psychiatry 2003; 160:1147.</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5</a:t>
            </a:fld>
            <a:endParaRPr lang="en-US"/>
          </a:p>
        </p:txBody>
      </p:sp>
    </p:spTree>
    <p:extLst>
      <p:ext uri="{BB962C8B-B14F-4D97-AF65-F5344CB8AC3E}">
        <p14:creationId xmlns:p14="http://schemas.microsoft.com/office/powerpoint/2010/main" val="1736970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Chronic pain is more prevalent in older adults:</a:t>
            </a:r>
          </a:p>
          <a:p>
            <a:pPr marL="171450" indent="-171450">
              <a:buFont typeface="Arial" panose="020B0604020202020204" pitchFamily="34" charset="0"/>
              <a:buChar char="•"/>
            </a:pPr>
            <a:r>
              <a:rPr lang="en-US" dirty="0" smtClean="0"/>
              <a:t>76% of community living older adults</a:t>
            </a:r>
          </a:p>
          <a:p>
            <a:pPr marL="171450" indent="-171450">
              <a:buFont typeface="Arial" panose="020B0604020202020204" pitchFamily="34" charset="0"/>
              <a:buChar char="•"/>
            </a:pPr>
            <a:r>
              <a:rPr lang="en-US" dirty="0" smtClean="0"/>
              <a:t>93% in long-term care facilities </a:t>
            </a:r>
          </a:p>
          <a:p>
            <a:pPr marL="171450" indent="-171450">
              <a:buFont typeface="Arial" panose="020B0604020202020204" pitchFamily="34" charset="0"/>
              <a:buChar char="•"/>
            </a:pPr>
            <a:endParaRPr lang="en-US" dirty="0" smtClean="0"/>
          </a:p>
          <a:p>
            <a:pPr marL="0" marR="0" lvl="1"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smtClean="0"/>
              <a:t>However, the bullet</a:t>
            </a:r>
            <a:r>
              <a:rPr lang="en-US" baseline="0" dirty="0" smtClean="0"/>
              <a:t> points on the screen represent a few barriers to diagnosing it.</a:t>
            </a:r>
            <a:endParaRPr lang="en-US" dirty="0" smtClean="0"/>
          </a:p>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Source: </a:t>
            </a:r>
          </a:p>
          <a:p>
            <a:pPr marL="171450" indent="-171450">
              <a:buFont typeface="Arial" panose="020B0604020202020204" pitchFamily="34" charset="0"/>
              <a:buChar char="•"/>
            </a:pPr>
            <a:r>
              <a:rPr lang="en-US" dirty="0" smtClean="0"/>
              <a:t>Abdulla, A., Bone, M., Adams, N., Elliott, A.M., Jones, D., Knaggs, R., Martin, D., Sampson, E.L., &amp; Schofield, P. (2013).  Evidence-based clinical practice guidelines on management of pain in older people. Age Ageing, 42 (2), 151-153.  </a:t>
            </a:r>
            <a:r>
              <a:rPr lang="en-US" dirty="0" err="1" smtClean="0"/>
              <a:t>doi</a:t>
            </a:r>
            <a:r>
              <a:rPr lang="en-US" dirty="0" smtClean="0"/>
              <a:t>: 10.1093/</a:t>
            </a:r>
            <a:r>
              <a:rPr lang="en-US" dirty="0" err="1" smtClean="0"/>
              <a:t>agein</a:t>
            </a:r>
            <a:r>
              <a:rPr lang="en-US" dirty="0" smtClean="0"/>
              <a: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https://www.uptodate.com/contents/evaluation-of-chronic-pain-in-adults?source=machineLearning&amp;search=pain%20elderly&amp;selectedTitle=6~150&amp;sectionRank=1&amp;anchor=H15544523#H15544523</a:t>
            </a:r>
          </a:p>
          <a:p>
            <a:pPr marL="0" indent="0">
              <a:buFont typeface="Arial" panose="020B0604020202020204" pitchFamily="34" charset="0"/>
              <a:buNone/>
            </a:pPr>
            <a:endParaRPr lang="en-US" dirty="0" smtClean="0"/>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6</a:t>
            </a:fld>
            <a:endParaRPr lang="en-US"/>
          </a:p>
        </p:txBody>
      </p:sp>
    </p:spTree>
    <p:extLst>
      <p:ext uri="{BB962C8B-B14F-4D97-AF65-F5344CB8AC3E}">
        <p14:creationId xmlns:p14="http://schemas.microsoft.com/office/powerpoint/2010/main" val="8874199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convergence of factors such as depression, pain, multiple comorbidities</a:t>
            </a:r>
            <a:r>
              <a:rPr lang="en-US" baseline="0" dirty="0" smtClean="0"/>
              <a:t> (such as diabetes, arthritis, and cancer), functional impairment, and social isolation, all increase the risk for suicide in older adults.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Source: </a:t>
            </a:r>
            <a:r>
              <a:rPr lang="en-US" sz="1200" b="0" i="1" kern="1200" dirty="0" smtClean="0">
                <a:solidFill>
                  <a:schemeClr val="tx1"/>
                </a:solidFill>
                <a:effectLst/>
                <a:latin typeface="+mn-lt"/>
                <a:ea typeface="+mn-ea"/>
                <a:cs typeface="+mn-cs"/>
              </a:rPr>
              <a:t>Kimberly Van Orden, PhD, University of Rochester Medical Center</a:t>
            </a:r>
            <a:r>
              <a:rPr lang="en-US" baseline="0" dirty="0" smtClean="0"/>
              <a:t> via </a:t>
            </a:r>
            <a:r>
              <a:rPr lang="en-US" sz="1200" dirty="0" smtClean="0"/>
              <a:t>http://gerocentral.org/clinical-toolbox/clinical-issues/suicide-2/</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19A2F984-93C6-4840-A862-52AB959FF5AB}" type="slidenum">
              <a:rPr lang="en-US" smtClean="0"/>
              <a:pPr/>
              <a:t>7</a:t>
            </a:fld>
            <a:endParaRPr lang="en-US"/>
          </a:p>
        </p:txBody>
      </p:sp>
    </p:spTree>
    <p:extLst>
      <p:ext uri="{BB962C8B-B14F-4D97-AF65-F5344CB8AC3E}">
        <p14:creationId xmlns:p14="http://schemas.microsoft.com/office/powerpoint/2010/main" val="13081118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0" name="Picture 9" descr="CATCH-ON_icon only.jpg"/>
          <p:cNvPicPr>
            <a:picLocks noChangeAspect="1"/>
          </p:cNvPicPr>
          <p:nvPr userDrawn="1"/>
        </p:nvPicPr>
        <p:blipFill>
          <a:blip r:embed="rId2" cstate="print"/>
          <a:stretch>
            <a:fillRect/>
          </a:stretch>
        </p:blipFill>
        <p:spPr>
          <a:xfrm>
            <a:off x="3428999" y="145586"/>
            <a:ext cx="2063161" cy="1988014"/>
          </a:xfrm>
          <a:prstGeom prst="rect">
            <a:avLst/>
          </a:prstGeom>
        </p:spPr>
      </p:pic>
      <p:sp>
        <p:nvSpPr>
          <p:cNvPr id="2" name="Title 1"/>
          <p:cNvSpPr>
            <a:spLocks noGrp="1"/>
          </p:cNvSpPr>
          <p:nvPr>
            <p:ph type="ctrTitle"/>
          </p:nvPr>
        </p:nvSpPr>
        <p:spPr>
          <a:xfrm>
            <a:off x="685800" y="2130425"/>
            <a:ext cx="7772400" cy="1470025"/>
          </a:xfrm>
        </p:spPr>
        <p:txBody>
          <a:bodyPr/>
          <a:lstStyle>
            <a:lvl1pPr>
              <a:defRPr>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atin typeface="Albertus Medium" pitchFamily="34" charset="0"/>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lvl1pPr>
              <a:defRPr>
                <a:latin typeface="Albertus Medium" pitchFamily="34" charset="0"/>
              </a:defRPr>
            </a:lvl1pPr>
          </a:lstStyle>
          <a:p>
            <a:endParaRPr lang="en-US"/>
          </a:p>
        </p:txBody>
      </p:sp>
      <p:sp>
        <p:nvSpPr>
          <p:cNvPr id="6" name="Slide Number Placeholder 5"/>
          <p:cNvSpPr>
            <a:spLocks noGrp="1"/>
          </p:cNvSpPr>
          <p:nvPr>
            <p:ph type="sldNum" sz="quarter" idx="12"/>
          </p:nvPr>
        </p:nvSpPr>
        <p:spPr/>
        <p:txBody>
          <a:bodyPr/>
          <a:lstStyle>
            <a:lvl1pPr>
              <a:defRPr>
                <a:latin typeface="Albertus Medium" pitchFamily="34" charset="0"/>
              </a:defRPr>
            </a:lvl1pPr>
          </a:lstStyle>
          <a:p>
            <a:fld id="{745B0DBC-1D11-4ED5-B3DF-C4527E97B96E}" type="slidenum">
              <a:rPr lang="en-US" smtClean="0"/>
              <a:pPr/>
              <a:t>‹#›</a:t>
            </a:fld>
            <a:endParaRPr lang="en-US"/>
          </a:p>
        </p:txBody>
      </p:sp>
      <p:sp>
        <p:nvSpPr>
          <p:cNvPr id="9" name="Rectangle 8"/>
          <p:cNvSpPr/>
          <p:nvPr userDrawn="1"/>
        </p:nvSpPr>
        <p:spPr>
          <a:xfrm rot="5400000">
            <a:off x="3505200" y="-3505200"/>
            <a:ext cx="2133600" cy="9144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lbertus Medium"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1752600" y="1600200"/>
            <a:ext cx="6934200" cy="4525963"/>
          </a:xfrm>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pic>
        <p:nvPicPr>
          <p:cNvPr id="7" name="Picture 6"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8" name="Rectangle 7"/>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F39F52-29E4-4EA5-8143-DD007E98B72F}" type="datetimeFigureOut">
              <a:rPr lang="en-US" smtClean="0"/>
              <a:pPr/>
              <a:t>8/26/2017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676400" y="1600200"/>
            <a:ext cx="3739896"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486400" y="1600200"/>
            <a:ext cx="3352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pic>
        <p:nvPicPr>
          <p:cNvPr id="8" name="Picture 7" descr="CATCH-ON_icon only.jpg"/>
          <p:cNvPicPr>
            <a:picLocks noChangeAspect="1"/>
          </p:cNvPicPr>
          <p:nvPr userDrawn="1"/>
        </p:nvPicPr>
        <p:blipFill>
          <a:blip r:embed="rId2" cstate="print"/>
          <a:stretch>
            <a:fillRect/>
          </a:stretch>
        </p:blipFill>
        <p:spPr>
          <a:xfrm>
            <a:off x="219959" y="228600"/>
            <a:ext cx="1157737" cy="1115568"/>
          </a:xfrm>
          <a:prstGeom prst="rect">
            <a:avLst/>
          </a:prstGeom>
        </p:spPr>
      </p:pic>
      <p:sp>
        <p:nvSpPr>
          <p:cNvPr id="9" name="Rectangle 8"/>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CF39F52-29E4-4EA5-8143-DD007E98B72F}" type="datetimeFigureOut">
              <a:rPr lang="en-US" smtClean="0"/>
              <a:pPr/>
              <a:t>8/26/2017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F39F52-29E4-4EA5-8143-DD007E98B72F}" type="datetimeFigureOut">
              <a:rPr lang="en-US" smtClean="0"/>
              <a:pPr/>
              <a:t>8/26/2017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5B0DBC-1D11-4ED5-B3DF-C4527E97B96E}" type="slidenum">
              <a:rPr lang="en-US" smtClean="0"/>
              <a:pPr/>
              <a:t>‹#›</a:t>
            </a:fld>
            <a:endParaRPr lang="en-US"/>
          </a:p>
        </p:txBody>
      </p:sp>
      <p:pic>
        <p:nvPicPr>
          <p:cNvPr id="6" name="Picture 5" descr="CATCH-ON_icon only.jpg"/>
          <p:cNvPicPr>
            <a:picLocks noChangeAspect="1"/>
          </p:cNvPicPr>
          <p:nvPr userDrawn="1"/>
        </p:nvPicPr>
        <p:blipFill>
          <a:blip r:embed="rId2" cstate="print"/>
          <a:stretch>
            <a:fillRect/>
          </a:stretch>
        </p:blipFill>
        <p:spPr>
          <a:xfrm>
            <a:off x="58918" y="112281"/>
            <a:ext cx="1465082" cy="1411719"/>
          </a:xfrm>
          <a:prstGeom prst="rect">
            <a:avLst/>
          </a:prstGeom>
        </p:spPr>
      </p:pic>
      <p:sp>
        <p:nvSpPr>
          <p:cNvPr id="5" name="Rectangle 4"/>
          <p:cNvSpPr/>
          <p:nvPr userDrawn="1"/>
        </p:nvSpPr>
        <p:spPr>
          <a:xfrm>
            <a:off x="0" y="0"/>
            <a:ext cx="1600200" cy="6858000"/>
          </a:xfrm>
          <a:prstGeom prst="rect">
            <a:avLst/>
          </a:prstGeom>
          <a:solidFill>
            <a:schemeClr val="accent4">
              <a:lumMod val="75000"/>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CF39F52-29E4-4EA5-8143-DD007E98B72F}" type="datetimeFigureOut">
              <a:rPr lang="en-US" smtClean="0"/>
              <a:pPr/>
              <a:t>8/26/2017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F39F52-29E4-4EA5-8143-DD007E98B72F}" type="datetimeFigureOut">
              <a:rPr lang="en-US" smtClean="0"/>
              <a:pPr/>
              <a:t>8/26/2017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5B0DBC-1D11-4ED5-B3DF-C4527E97B96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39F52-29E4-4EA5-8143-DD007E98B72F}" type="datetimeFigureOut">
              <a:rPr lang="en-US" smtClean="0"/>
              <a:pPr/>
              <a:t>8/26/2017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B0DBC-1D11-4ED5-B3DF-C4527E97B96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Depression and </a:t>
            </a:r>
            <a:r>
              <a:rPr lang="en-US" dirty="0" smtClean="0"/>
              <a:t>Chronic Pain </a:t>
            </a:r>
            <a:r>
              <a:rPr lang="en-US" dirty="0"/>
              <a:t>in </a:t>
            </a:r>
            <a:r>
              <a:rPr lang="en-US" dirty="0" smtClean="0"/>
              <a:t>Older Adults</a:t>
            </a:r>
            <a:endParaRPr lang="en-US" dirty="0"/>
          </a:p>
        </p:txBody>
      </p:sp>
    </p:spTree>
    <p:extLst>
      <p:ext uri="{BB962C8B-B14F-4D97-AF65-F5344CB8AC3E}">
        <p14:creationId xmlns:p14="http://schemas.microsoft.com/office/powerpoint/2010/main" val="1422963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Depression Symptoms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Sleep problems (too much/little)</a:t>
            </a:r>
          </a:p>
          <a:p>
            <a:r>
              <a:rPr lang="en-US" dirty="0" smtClean="0"/>
              <a:t>Anhedonia: lack of interest or pleasure in activities</a:t>
            </a:r>
          </a:p>
          <a:p>
            <a:r>
              <a:rPr lang="en-US" dirty="0" smtClean="0"/>
              <a:t>Excess guilt</a:t>
            </a:r>
          </a:p>
          <a:p>
            <a:r>
              <a:rPr lang="en-US" dirty="0" smtClean="0"/>
              <a:t>Low energy</a:t>
            </a:r>
          </a:p>
          <a:p>
            <a:r>
              <a:rPr lang="en-US" dirty="0" smtClean="0"/>
              <a:t>Poor concentration</a:t>
            </a:r>
          </a:p>
          <a:p>
            <a:r>
              <a:rPr lang="en-US" dirty="0" smtClean="0"/>
              <a:t>Increased/decreased appetite</a:t>
            </a:r>
          </a:p>
          <a:p>
            <a:r>
              <a:rPr lang="en-US" dirty="0" smtClean="0"/>
              <a:t>Psychomotor agitation</a:t>
            </a:r>
          </a:p>
          <a:p>
            <a:r>
              <a:rPr lang="en-US" dirty="0" smtClean="0"/>
              <a:t>Suicidal thoughts</a:t>
            </a:r>
            <a:endParaRPr lang="en-US" dirty="0"/>
          </a:p>
        </p:txBody>
      </p:sp>
    </p:spTree>
    <p:extLst>
      <p:ext uri="{BB962C8B-B14F-4D97-AF65-F5344CB8AC3E}">
        <p14:creationId xmlns:p14="http://schemas.microsoft.com/office/powerpoint/2010/main" val="3701516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Depression </a:t>
            </a:r>
            <a:r>
              <a:rPr lang="en-US" dirty="0" smtClean="0"/>
              <a:t>Signs in Older Adults</a:t>
            </a:r>
            <a:endParaRPr lang="en-US" dirty="0"/>
          </a:p>
        </p:txBody>
      </p:sp>
      <p:sp>
        <p:nvSpPr>
          <p:cNvPr id="3" name="Content Placeholder 2"/>
          <p:cNvSpPr>
            <a:spLocks noGrp="1"/>
          </p:cNvSpPr>
          <p:nvPr>
            <p:ph idx="1"/>
          </p:nvPr>
        </p:nvSpPr>
        <p:spPr>
          <a:xfrm>
            <a:off x="1752600" y="1417638"/>
            <a:ext cx="6934200" cy="4525963"/>
          </a:xfrm>
        </p:spPr>
        <p:txBody>
          <a:bodyPr>
            <a:noAutofit/>
          </a:bodyPr>
          <a:lstStyle/>
          <a:p>
            <a:r>
              <a:rPr lang="en-US" sz="2900" dirty="0"/>
              <a:t>M</a:t>
            </a:r>
            <a:r>
              <a:rPr lang="en-US" sz="2900" dirty="0" smtClean="0"/>
              <a:t>emory </a:t>
            </a:r>
            <a:r>
              <a:rPr lang="en-US" sz="2900" dirty="0"/>
              <a:t>problems</a:t>
            </a:r>
          </a:p>
          <a:p>
            <a:r>
              <a:rPr lang="en-US" sz="2900" dirty="0" smtClean="0"/>
              <a:t>Social withdrawal</a:t>
            </a:r>
          </a:p>
          <a:p>
            <a:r>
              <a:rPr lang="en-US" sz="2900" dirty="0" smtClean="0"/>
              <a:t>Less likely to report depressed mood</a:t>
            </a:r>
            <a:endParaRPr lang="en-US" sz="2900" dirty="0"/>
          </a:p>
          <a:p>
            <a:r>
              <a:rPr lang="en-US" sz="2900" dirty="0"/>
              <a:t>L</a:t>
            </a:r>
            <a:r>
              <a:rPr lang="en-US" sz="2900" dirty="0" smtClean="0"/>
              <a:t>oss </a:t>
            </a:r>
            <a:r>
              <a:rPr lang="en-US" sz="2900" dirty="0"/>
              <a:t>of appetite</a:t>
            </a:r>
          </a:p>
          <a:p>
            <a:r>
              <a:rPr lang="en-US" sz="2900" dirty="0"/>
              <a:t>W</a:t>
            </a:r>
            <a:r>
              <a:rPr lang="en-US" sz="2900" dirty="0" smtClean="0"/>
              <a:t>eight </a:t>
            </a:r>
            <a:r>
              <a:rPr lang="en-US" sz="2900" dirty="0"/>
              <a:t>loss</a:t>
            </a:r>
          </a:p>
          <a:p>
            <a:r>
              <a:rPr lang="en-US" sz="2900" dirty="0" smtClean="0"/>
              <a:t>Inability </a:t>
            </a:r>
            <a:r>
              <a:rPr lang="en-US" sz="2900" dirty="0"/>
              <a:t>to </a:t>
            </a:r>
            <a:r>
              <a:rPr lang="en-US" sz="2900" dirty="0" smtClean="0"/>
              <a:t>sleep</a:t>
            </a:r>
          </a:p>
          <a:p>
            <a:r>
              <a:rPr lang="en-US" sz="2900" dirty="0"/>
              <a:t>I</a:t>
            </a:r>
            <a:r>
              <a:rPr lang="en-US" sz="2900" dirty="0" smtClean="0"/>
              <a:t>rritability</a:t>
            </a:r>
            <a:endParaRPr lang="en-US" sz="2900" dirty="0"/>
          </a:p>
          <a:p>
            <a:r>
              <a:rPr lang="en-US" sz="2900" dirty="0" smtClean="0"/>
              <a:t>Hallucinations</a:t>
            </a:r>
          </a:p>
          <a:p>
            <a:r>
              <a:rPr lang="en-US" sz="2900" i="1" dirty="0"/>
              <a:t>Vague complaints of </a:t>
            </a:r>
            <a:r>
              <a:rPr lang="en-US" sz="2900" i="1" dirty="0" smtClean="0"/>
              <a:t>pain</a:t>
            </a:r>
            <a:endParaRPr lang="en-US" sz="2900" i="1" dirty="0"/>
          </a:p>
        </p:txBody>
      </p:sp>
    </p:spTree>
    <p:extLst>
      <p:ext uri="{BB962C8B-B14F-4D97-AF65-F5344CB8AC3E}">
        <p14:creationId xmlns:p14="http://schemas.microsoft.com/office/powerpoint/2010/main" val="876895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Depression is not a normal consequence of </a:t>
            </a:r>
            <a:r>
              <a:rPr lang="en-US" dirty="0" smtClean="0"/>
              <a:t>aging</a:t>
            </a:r>
            <a:endParaRPr lang="en-US" dirty="0"/>
          </a:p>
        </p:txBody>
      </p:sp>
      <p:sp>
        <p:nvSpPr>
          <p:cNvPr id="3" name="Content Placeholder 2"/>
          <p:cNvSpPr>
            <a:spLocks noGrp="1"/>
          </p:cNvSpPr>
          <p:nvPr>
            <p:ph idx="1"/>
          </p:nvPr>
        </p:nvSpPr>
        <p:spPr/>
        <p:txBody>
          <a:bodyPr>
            <a:normAutofit/>
          </a:bodyPr>
          <a:lstStyle/>
          <a:p>
            <a:pPr>
              <a:buNone/>
            </a:pPr>
            <a:r>
              <a:rPr lang="en-US" dirty="0" smtClean="0"/>
              <a:t> </a:t>
            </a:r>
            <a:endParaRPr lang="en-US" b="1" dirty="0"/>
          </a:p>
        </p:txBody>
      </p:sp>
      <p:pic>
        <p:nvPicPr>
          <p:cNvPr id="7" name="Content Placeholder 5"/>
          <p:cNvPicPr>
            <a:picLocks noChangeAspect="1"/>
          </p:cNvPicPr>
          <p:nvPr/>
        </p:nvPicPr>
        <p:blipFill>
          <a:blip r:embed="rId3"/>
          <a:stretch>
            <a:fillRect/>
          </a:stretch>
        </p:blipFill>
        <p:spPr>
          <a:xfrm>
            <a:off x="2286000" y="1905000"/>
            <a:ext cx="5477102" cy="4572000"/>
          </a:xfrm>
          <a:prstGeom prst="rect">
            <a:avLst/>
          </a:prstGeom>
        </p:spPr>
      </p:pic>
    </p:spTree>
    <p:extLst>
      <p:ext uri="{BB962C8B-B14F-4D97-AF65-F5344CB8AC3E}">
        <p14:creationId xmlns:p14="http://schemas.microsoft.com/office/powerpoint/2010/main" val="364093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 </a:t>
            </a:r>
            <a:r>
              <a:rPr lang="en-US" dirty="0" smtClean="0"/>
              <a:t>Factors </a:t>
            </a:r>
            <a:r>
              <a:rPr lang="en-US" dirty="0"/>
              <a:t>for </a:t>
            </a:r>
            <a:r>
              <a:rPr lang="en-US" dirty="0" smtClean="0"/>
              <a:t>Late-Life Depression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Female</a:t>
            </a:r>
            <a:endParaRPr lang="en-US" dirty="0"/>
          </a:p>
          <a:p>
            <a:r>
              <a:rPr lang="en-US" dirty="0" smtClean="0"/>
              <a:t>Social </a:t>
            </a:r>
            <a:r>
              <a:rPr lang="en-US" dirty="0"/>
              <a:t>isolation</a:t>
            </a:r>
          </a:p>
          <a:p>
            <a:r>
              <a:rPr lang="en-US" dirty="0" smtClean="0"/>
              <a:t>Widowed</a:t>
            </a:r>
            <a:r>
              <a:rPr lang="en-US" dirty="0"/>
              <a:t>, divorced, or separated </a:t>
            </a:r>
            <a:endParaRPr lang="en-US" dirty="0" smtClean="0"/>
          </a:p>
          <a:p>
            <a:r>
              <a:rPr lang="en-US" dirty="0" smtClean="0"/>
              <a:t>Lower </a:t>
            </a:r>
            <a:r>
              <a:rPr lang="en-US" dirty="0"/>
              <a:t>socioeconomic status</a:t>
            </a:r>
          </a:p>
          <a:p>
            <a:r>
              <a:rPr lang="en-US" dirty="0" smtClean="0"/>
              <a:t>Comorbid </a:t>
            </a:r>
            <a:r>
              <a:rPr lang="en-US" dirty="0"/>
              <a:t>general medical conditions</a:t>
            </a:r>
          </a:p>
          <a:p>
            <a:r>
              <a:rPr lang="en-US" dirty="0" smtClean="0"/>
              <a:t>Uncontrolled </a:t>
            </a:r>
            <a:r>
              <a:rPr lang="en-US" dirty="0"/>
              <a:t>pain</a:t>
            </a:r>
          </a:p>
          <a:p>
            <a:r>
              <a:rPr lang="en-US" dirty="0" smtClean="0"/>
              <a:t>Insomnia</a:t>
            </a:r>
            <a:endParaRPr lang="en-US" dirty="0"/>
          </a:p>
          <a:p>
            <a:r>
              <a:rPr lang="en-US" dirty="0" smtClean="0"/>
              <a:t>Functional </a:t>
            </a:r>
            <a:r>
              <a:rPr lang="en-US" dirty="0"/>
              <a:t>impairment</a:t>
            </a:r>
          </a:p>
          <a:p>
            <a:r>
              <a:rPr lang="en-US" dirty="0" smtClean="0"/>
              <a:t>Cognitive </a:t>
            </a:r>
            <a:r>
              <a:rPr lang="en-US" dirty="0"/>
              <a:t>impairment</a:t>
            </a:r>
          </a:p>
          <a:p>
            <a:endParaRPr lang="en-US" dirty="0" smtClean="0"/>
          </a:p>
          <a:p>
            <a:pPr>
              <a:buNone/>
            </a:pPr>
            <a:endParaRPr lang="en-US" dirty="0"/>
          </a:p>
        </p:txBody>
      </p:sp>
    </p:spTree>
    <p:extLst>
      <p:ext uri="{BB962C8B-B14F-4D97-AF65-F5344CB8AC3E}">
        <p14:creationId xmlns:p14="http://schemas.microsoft.com/office/powerpoint/2010/main" val="34697464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Why is </a:t>
            </a:r>
            <a:r>
              <a:rPr lang="en-US" dirty="0" smtClean="0"/>
              <a:t>Pain Harder </a:t>
            </a:r>
            <a:r>
              <a:rPr lang="en-US" dirty="0"/>
              <a:t>to </a:t>
            </a:r>
            <a:r>
              <a:rPr lang="en-US" dirty="0" smtClean="0"/>
              <a:t>Assess </a:t>
            </a:r>
            <a:r>
              <a:rPr lang="en-US" dirty="0"/>
              <a:t>in O</a:t>
            </a:r>
            <a:r>
              <a:rPr lang="en-US" dirty="0" smtClean="0"/>
              <a:t>lder Adults</a:t>
            </a:r>
            <a:r>
              <a:rPr lang="en-US" dirty="0"/>
              <a:t>?</a:t>
            </a:r>
          </a:p>
        </p:txBody>
      </p:sp>
      <p:sp>
        <p:nvSpPr>
          <p:cNvPr id="3" name="Content Placeholder 2"/>
          <p:cNvSpPr>
            <a:spLocks noGrp="1"/>
          </p:cNvSpPr>
          <p:nvPr>
            <p:ph idx="1"/>
          </p:nvPr>
        </p:nvSpPr>
        <p:spPr/>
        <p:txBody>
          <a:bodyPr>
            <a:normAutofit/>
          </a:bodyPr>
          <a:lstStyle/>
          <a:p>
            <a:r>
              <a:rPr lang="en-US" dirty="0"/>
              <a:t>False belief that pain </a:t>
            </a:r>
            <a:r>
              <a:rPr lang="en-US" dirty="0" smtClean="0"/>
              <a:t>is </a:t>
            </a:r>
            <a:r>
              <a:rPr lang="en-US" dirty="0"/>
              <a:t>normal aging</a:t>
            </a:r>
          </a:p>
          <a:p>
            <a:r>
              <a:rPr lang="en-US" dirty="0"/>
              <a:t>Fear that pain complaints leave less time for “medical” complaints</a:t>
            </a:r>
          </a:p>
          <a:p>
            <a:r>
              <a:rPr lang="en-US" dirty="0"/>
              <a:t>Pain terms </a:t>
            </a:r>
            <a:r>
              <a:rPr lang="en-US" dirty="0" smtClean="0"/>
              <a:t>used </a:t>
            </a:r>
            <a:r>
              <a:rPr lang="en-US" dirty="0"/>
              <a:t>by older adults (“sore, discomfort”, etc.)  can be missed by   some pain screening instruments</a:t>
            </a:r>
          </a:p>
          <a:p>
            <a:r>
              <a:rPr lang="en-US" dirty="0"/>
              <a:t>Sensory and cognitive impairments complicate pain assessment</a:t>
            </a:r>
          </a:p>
        </p:txBody>
      </p:sp>
    </p:spTree>
    <p:extLst>
      <p:ext uri="{BB962C8B-B14F-4D97-AF65-F5344CB8AC3E}">
        <p14:creationId xmlns:p14="http://schemas.microsoft.com/office/powerpoint/2010/main" val="2350299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Pain</a:t>
            </a:r>
            <a:r>
              <a:rPr lang="en-US" sz="3200"/>
              <a:t>, </a:t>
            </a:r>
            <a:r>
              <a:rPr lang="en-US" sz="3200" smtClean="0"/>
              <a:t>Depression</a:t>
            </a:r>
            <a:r>
              <a:rPr lang="en-US" sz="3200" dirty="0"/>
              <a:t>, </a:t>
            </a:r>
            <a:r>
              <a:rPr lang="en-US" sz="3200"/>
              <a:t>and </a:t>
            </a:r>
            <a:r>
              <a:rPr lang="en-US" sz="3200" smtClean="0"/>
              <a:t>Chronic Conditions </a:t>
            </a:r>
            <a:r>
              <a:rPr lang="en-US" sz="3200" dirty="0" smtClean="0"/>
              <a:t>C</a:t>
            </a:r>
            <a:r>
              <a:rPr lang="en-US" sz="3200" smtClean="0"/>
              <a:t>onverge </a:t>
            </a:r>
            <a:r>
              <a:rPr lang="en-US" sz="3200"/>
              <a:t>to </a:t>
            </a:r>
            <a:r>
              <a:rPr lang="en-US" sz="3200" smtClean="0"/>
              <a:t>Increase Suicide </a:t>
            </a:r>
            <a:r>
              <a:rPr lang="en-US" sz="3200" dirty="0" smtClean="0"/>
              <a:t>R</a:t>
            </a:r>
            <a:r>
              <a:rPr lang="en-US" sz="3200" smtClean="0"/>
              <a:t>isk</a:t>
            </a:r>
            <a:endParaRPr lang="en-US" sz="3200" dirty="0"/>
          </a:p>
        </p:txBody>
      </p:sp>
      <p:pic>
        <p:nvPicPr>
          <p:cNvPr id="6" name="Picture 2" descr="http://gerocentral.org/wp-content/uploads/2013/04/Suicide-Social-Domains-of-Risk.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9304" y="1764030"/>
            <a:ext cx="6916086" cy="47417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7573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9389</TotalTime>
  <Words>664</Words>
  <Application>Microsoft Office PowerPoint</Application>
  <PresentationFormat>On-screen Show (4:3)</PresentationFormat>
  <Paragraphs>82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Depression and Chronic Pain in Older Adults</vt:lpstr>
      <vt:lpstr>Depression Symptoms</vt:lpstr>
      <vt:lpstr>Depression Signs in Older Adults</vt:lpstr>
      <vt:lpstr>Depression is not a normal consequence of aging</vt:lpstr>
      <vt:lpstr>Risk Factors for Late-Life Depression</vt:lpstr>
      <vt:lpstr>Why is Pain Harder to Assess in Older Adults?</vt:lpstr>
      <vt:lpstr>Pain, Depression, and Chronic Conditions Converge to Increase Suicide Risk</vt:lpstr>
    </vt:vector>
  </TitlesOfParts>
  <Company>Rush University Medical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Depression in Later Life</dc:title>
  <dc:creator>eemery</dc:creator>
  <cp:lastModifiedBy>Rush</cp:lastModifiedBy>
  <cp:revision>365</cp:revision>
  <cp:lastPrinted>2016-06-24T20:42:55Z</cp:lastPrinted>
  <dcterms:created xsi:type="dcterms:W3CDTF">2015-12-03T16:13:46Z</dcterms:created>
  <dcterms:modified xsi:type="dcterms:W3CDTF">2017-08-26T16:32:50Z</dcterms:modified>
</cp:coreProperties>
</file>