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333" r:id="rId2"/>
    <p:sldId id="324" r:id="rId3"/>
    <p:sldId id="329" r:id="rId4"/>
    <p:sldId id="325" r:id="rId5"/>
    <p:sldId id="331" r:id="rId6"/>
    <p:sldId id="332" r:id="rId7"/>
    <p:sldId id="327"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80078"/>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54743" autoAdjust="0"/>
  </p:normalViewPr>
  <p:slideViewPr>
    <p:cSldViewPr>
      <p:cViewPr varScale="1">
        <p:scale>
          <a:sx n="62" d="100"/>
          <a:sy n="62" d="100"/>
        </p:scale>
        <p:origin x="-3024" y="-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571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F4656E8F-7DE0-438A-96DD-EEB8EA43717B}" type="datetimeFigureOut">
              <a:rPr lang="en-US" smtClean="0"/>
              <a:pPr/>
              <a:t>8/26/2017</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198A22EF-3E9C-4B41-AD7B-11A1078E1F15}" type="slidenum">
              <a:rPr lang="en-US" smtClean="0"/>
              <a:pPr/>
              <a:t>‹#›</a:t>
            </a:fld>
            <a:endParaRPr lang="en-US"/>
          </a:p>
        </p:txBody>
      </p:sp>
    </p:spTree>
    <p:extLst>
      <p:ext uri="{BB962C8B-B14F-4D97-AF65-F5344CB8AC3E}">
        <p14:creationId xmlns:p14="http://schemas.microsoft.com/office/powerpoint/2010/main" val="21470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A3EE9CB-CBAC-44BE-BDF1-E46AF13047EB}" type="datetimeFigureOut">
              <a:rPr lang="en-US" smtClean="0"/>
              <a:pPr/>
              <a:t>8/26/2017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9A2F984-93C6-4840-A862-52AB959FF5AB}" type="slidenum">
              <a:rPr lang="en-US" smtClean="0"/>
              <a:pPr/>
              <a:t>‹#›</a:t>
            </a:fld>
            <a:endParaRPr lang="en-US"/>
          </a:p>
        </p:txBody>
      </p:sp>
    </p:spTree>
    <p:extLst>
      <p:ext uri="{BB962C8B-B14F-4D97-AF65-F5344CB8AC3E}">
        <p14:creationId xmlns:p14="http://schemas.microsoft.com/office/powerpoint/2010/main" val="2787232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i="1" dirty="0"/>
          </a:p>
        </p:txBody>
      </p:sp>
      <p:sp>
        <p:nvSpPr>
          <p:cNvPr id="4" name="Slide Number Placeholder 3"/>
          <p:cNvSpPr>
            <a:spLocks noGrp="1"/>
          </p:cNvSpPr>
          <p:nvPr>
            <p:ph type="sldNum" sz="quarter" idx="10"/>
          </p:nvPr>
        </p:nvSpPr>
        <p:spPr/>
        <p:txBody>
          <a:bodyPr/>
          <a:lstStyle/>
          <a:p>
            <a:fld id="{19A2F984-93C6-4840-A862-52AB959FF5AB}"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0000" lnSpcReduction="20000"/>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There are more than 15 million dementia caregivers and 85% are family members.  Dementia caregivers provide over 18 billion hours of care valued at $220 billion.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With a growing number of caregivers caring for person’s living with dementia it is important to </a:t>
            </a:r>
            <a:r>
              <a:rPr kumimoji="0" lang="en-US" sz="1200" b="1" i="0" u="none" strike="noStrike" kern="1200" cap="none" spc="0" normalizeH="0" baseline="0" noProof="0" dirty="0">
                <a:ln>
                  <a:noFill/>
                </a:ln>
                <a:solidFill>
                  <a:prstClr val="black"/>
                </a:solidFill>
                <a:effectLst/>
                <a:uLnTx/>
                <a:uFillTx/>
                <a:latin typeface="+mn-lt"/>
                <a:ea typeface="+mn-ea"/>
                <a:cs typeface="+mn-cs"/>
              </a:rPr>
              <a:t>involve family members </a:t>
            </a:r>
            <a:r>
              <a:rPr kumimoji="0" lang="en-US" sz="1200" b="0" i="0" u="none" strike="noStrike" kern="1200" cap="none" spc="0" normalizeH="0" baseline="0" noProof="0" dirty="0">
                <a:ln>
                  <a:noFill/>
                </a:ln>
                <a:solidFill>
                  <a:prstClr val="black"/>
                </a:solidFill>
                <a:effectLst/>
                <a:uLnTx/>
                <a:uFillTx/>
                <a:latin typeface="+mn-lt"/>
                <a:ea typeface="+mn-ea"/>
                <a:cs typeface="+mn-cs"/>
              </a:rPr>
              <a:t>and other caregivers as early as possible. The role of caregiver can become isolating without additional help.  Although early family involvement is ideal, it is important to meet each member where they are. Involving family members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keeps </a:t>
            </a:r>
            <a:r>
              <a:rPr kumimoji="0" lang="en-US" sz="1200" b="0" i="0" u="none" strike="noStrike" kern="1200" cap="none" spc="0" normalizeH="0" baseline="0" noProof="0" dirty="0">
                <a:ln>
                  <a:noFill/>
                </a:ln>
                <a:solidFill>
                  <a:prstClr val="black"/>
                </a:solidFill>
                <a:effectLst/>
                <a:uLnTx/>
                <a:uFillTx/>
                <a:latin typeface="+mn-lt"/>
                <a:ea typeface="+mn-ea"/>
                <a:cs typeface="+mn-cs"/>
              </a:rPr>
              <a:t>everyone informed while allowing members to define their individual contributions.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Distance </a:t>
            </a:r>
            <a:r>
              <a:rPr kumimoji="0" lang="en-US" sz="1200" b="0" i="0" u="none" strike="noStrike" kern="1200" cap="none" spc="0" normalizeH="0" baseline="0" noProof="0" dirty="0">
                <a:ln>
                  <a:noFill/>
                </a:ln>
                <a:solidFill>
                  <a:prstClr val="black"/>
                </a:solidFill>
                <a:effectLst/>
                <a:uLnTx/>
                <a:uFillTx/>
                <a:latin typeface="+mn-lt"/>
                <a:ea typeface="+mn-ea"/>
                <a:cs typeface="+mn-cs"/>
              </a:rPr>
              <a:t>family members may be limited due to their location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yet may </a:t>
            </a:r>
            <a:r>
              <a:rPr kumimoji="0" lang="en-US" sz="1200" b="0" i="0" u="none" strike="noStrike" kern="1200" cap="none" spc="0" normalizeH="0" baseline="0" noProof="0" dirty="0">
                <a:ln>
                  <a:noFill/>
                </a:ln>
                <a:solidFill>
                  <a:prstClr val="black"/>
                </a:solidFill>
                <a:effectLst/>
                <a:uLnTx/>
                <a:uFillTx/>
                <a:latin typeface="+mn-lt"/>
                <a:ea typeface="+mn-ea"/>
                <a:cs typeface="+mn-cs"/>
              </a:rPr>
              <a:t>contribute financially or in other ways.  Similarly, family members living close by may be involved more frequently while needing additional help so that they do not become overwhelmed by the stress of constant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caregiving</a:t>
            </a:r>
            <a:r>
              <a:rPr kumimoji="0" lang="en-US" sz="1200" b="0" i="0" u="none" strike="noStrike" kern="1200" cap="none" spc="0" normalizeH="0" baseline="0" noProof="0" dirty="0">
                <a:ln>
                  <a:noFill/>
                </a:ln>
                <a:solidFill>
                  <a:prstClr val="black"/>
                </a:solidFill>
                <a:effectLst/>
                <a:uLnTx/>
                <a:uFillTx/>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Remember,  the term ‘family caregivers’ is a term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defined </a:t>
            </a:r>
            <a:r>
              <a:rPr kumimoji="0" lang="en-US" sz="1200" b="0" i="0" u="none" strike="noStrike" kern="1200" cap="none" spc="0" normalizeH="0" baseline="0" noProof="0" dirty="0">
                <a:ln>
                  <a:noFill/>
                </a:ln>
                <a:solidFill>
                  <a:prstClr val="black"/>
                </a:solidFill>
                <a:effectLst/>
                <a:uLnTx/>
                <a:uFillTx/>
                <a:latin typeface="+mn-lt"/>
                <a:ea typeface="+mn-ea"/>
                <a:cs typeface="+mn-cs"/>
              </a:rPr>
              <a:t>by each family.  While some family caregivers may be biological family members, this can extend to neighbors, friends, religious/church…virtually anyone that is considered “family”.  The important thing is not how family caregiver is defined, but that </a:t>
            </a:r>
            <a:r>
              <a:rPr kumimoji="0" lang="en-US" sz="1200" b="1" i="0" u="none" strike="noStrike" kern="1200" cap="none" spc="0" normalizeH="0" baseline="0" noProof="0" dirty="0">
                <a:ln>
                  <a:noFill/>
                </a:ln>
                <a:solidFill>
                  <a:prstClr val="black"/>
                </a:solidFill>
                <a:effectLst/>
                <a:uLnTx/>
                <a:uFillTx/>
                <a:latin typeface="+mn-lt"/>
                <a:ea typeface="+mn-ea"/>
                <a:cs typeface="+mn-cs"/>
              </a:rPr>
              <a:t>those who are considered family are identified </a:t>
            </a:r>
            <a:r>
              <a:rPr kumimoji="0" lang="en-US" sz="1200" b="0" i="0" u="none" strike="noStrike" kern="1200" cap="none" spc="0" normalizeH="0" baseline="0" noProof="0" dirty="0">
                <a:ln>
                  <a:noFill/>
                </a:ln>
                <a:solidFill>
                  <a:prstClr val="black"/>
                </a:solidFill>
                <a:effectLst/>
                <a:uLnTx/>
                <a:uFillTx/>
                <a:latin typeface="+mn-lt"/>
                <a:ea typeface="+mn-ea"/>
                <a:cs typeface="+mn-cs"/>
              </a:rPr>
              <a:t>and,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have </a:t>
            </a:r>
            <a:r>
              <a:rPr kumimoji="0" lang="en-US" sz="1200" b="0" i="0" u="none" strike="noStrike" kern="1200" cap="none" spc="0" normalizeH="0" baseline="0" noProof="0" dirty="0">
                <a:ln>
                  <a:noFill/>
                </a:ln>
                <a:solidFill>
                  <a:prstClr val="black"/>
                </a:solidFill>
                <a:effectLst/>
                <a:uLnTx/>
                <a:uFillTx/>
                <a:latin typeface="+mn-lt"/>
                <a:ea typeface="+mn-ea"/>
                <a:cs typeface="+mn-cs"/>
              </a:rPr>
              <a:t>the opportunity to become involved.</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mn-lt"/>
                <a:ea typeface="+mn-ea"/>
                <a:cs typeface="+mn-cs"/>
              </a:rPr>
              <a:t>The </a:t>
            </a:r>
            <a:r>
              <a:rPr kumimoji="0" lang="en-US" sz="1200" b="1" i="0" u="none" strike="noStrike" kern="1200" cap="none" spc="0" normalizeH="0" baseline="0" noProof="0" dirty="0">
                <a:ln>
                  <a:noFill/>
                </a:ln>
                <a:solidFill>
                  <a:prstClr val="black"/>
                </a:solidFill>
                <a:effectLst/>
                <a:uLnTx/>
                <a:uFillTx/>
                <a:latin typeface="+mn-lt"/>
                <a:ea typeface="+mn-ea"/>
                <a:cs typeface="+mn-cs"/>
              </a:rPr>
              <a:t>family caregiving </a:t>
            </a:r>
            <a:r>
              <a:rPr kumimoji="0" lang="en-US" sz="1200" b="1" i="0" u="sng" strike="noStrike" kern="1200" cap="none" spc="0" normalizeH="0" baseline="0" noProof="0" dirty="0">
                <a:ln>
                  <a:noFill/>
                </a:ln>
                <a:solidFill>
                  <a:prstClr val="black"/>
                </a:solidFill>
                <a:effectLst/>
                <a:uLnTx/>
                <a:uFillTx/>
                <a:latin typeface="+mn-lt"/>
                <a:ea typeface="+mn-ea"/>
                <a:cs typeface="+mn-cs"/>
              </a:rPr>
              <a:t>team</a:t>
            </a:r>
            <a:r>
              <a:rPr kumimoji="0" lang="en-US" sz="1200" b="1" i="0" u="none" strike="noStrike" kern="1200" cap="none" spc="0" normalizeH="0" baseline="0" noProof="0" dirty="0">
                <a:ln>
                  <a:noFill/>
                </a:ln>
                <a:solidFill>
                  <a:prstClr val="black"/>
                </a:solidFill>
                <a:effectLst/>
                <a:uLnTx/>
                <a:uFillTx/>
                <a:latin typeface="+mn-lt"/>
                <a:ea typeface="+mn-ea"/>
                <a:cs typeface="+mn-cs"/>
              </a:rPr>
              <a:t> </a:t>
            </a:r>
            <a:r>
              <a:rPr kumimoji="0" lang="en-US" sz="1200" b="0" i="0" u="none" strike="noStrike" kern="1200" cap="none" spc="0" normalizeH="0" baseline="0" noProof="0" dirty="0">
                <a:ln>
                  <a:noFill/>
                </a:ln>
                <a:solidFill>
                  <a:prstClr val="black"/>
                </a:solidFill>
                <a:effectLst/>
                <a:uLnTx/>
                <a:uFillTx/>
                <a:latin typeface="+mn-lt"/>
                <a:ea typeface="+mn-ea"/>
                <a:cs typeface="+mn-cs"/>
              </a:rPr>
              <a:t>includes family members and other individuals who share the same goal. The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caregiving </a:t>
            </a:r>
            <a:r>
              <a:rPr kumimoji="0" lang="en-US" sz="1200" b="0" i="0" u="none" strike="noStrike" kern="1200" cap="none" spc="0" normalizeH="0" baseline="0" noProof="0" dirty="0">
                <a:ln>
                  <a:noFill/>
                </a:ln>
                <a:solidFill>
                  <a:prstClr val="black"/>
                </a:solidFill>
                <a:effectLst/>
                <a:uLnTx/>
                <a:uFillTx/>
                <a:latin typeface="+mn-lt"/>
                <a:ea typeface="+mn-ea"/>
                <a:cs typeface="+mn-cs"/>
              </a:rPr>
              <a:t>team may include support services such as community agencies as well as the interprofessional health care team which may include, but is not limited to the geriatrician, psychiatrist, neurologist, nurse practitioner, physician assistant, social worker, registered nurse, pharmacist, community agency staff.  Defining the team will help identify who needs to be involved and when…not all members of the team will be involved immediately or for the duration of the disease process. </a:t>
            </a:r>
            <a:endParaRPr kumimoji="0" lang="en-US" sz="1200" b="0" i="0" u="none" strike="sng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mn-lt"/>
                <a:ea typeface="+mn-ea"/>
                <a:cs typeface="+mn-cs"/>
              </a:rPr>
              <a:t>The roles of health care team </a:t>
            </a:r>
            <a:r>
              <a:rPr kumimoji="0" lang="en-US" sz="1200" b="0" i="0" u="none" strike="noStrike" kern="1200" cap="none" spc="0" normalizeH="0" baseline="0" noProof="0" dirty="0">
                <a:ln>
                  <a:noFill/>
                </a:ln>
                <a:solidFill>
                  <a:prstClr val="black"/>
                </a:solidFill>
                <a:effectLst/>
                <a:uLnTx/>
                <a:uFillTx/>
                <a:latin typeface="+mn-lt"/>
                <a:ea typeface="+mn-ea"/>
                <a:cs typeface="+mn-cs"/>
              </a:rPr>
              <a:t>members are usually more explicit, while the roles of other team members (family) may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overlap</a:t>
            </a:r>
            <a:r>
              <a:rPr kumimoji="0" lang="en-US" sz="1200" b="0" i="0" u="none" strike="noStrike" kern="1200" cap="none" spc="0" normalizeH="0" baseline="0" noProof="0" dirty="0">
                <a:ln>
                  <a:noFill/>
                </a:ln>
                <a:solidFill>
                  <a:prstClr val="black"/>
                </a:solidFill>
                <a:effectLst/>
                <a:uLnTx/>
                <a:uFillTx/>
                <a:latin typeface="+mn-lt"/>
                <a:ea typeface="+mn-ea"/>
                <a:cs typeface="+mn-cs"/>
              </a:rPr>
              <a:t>.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Caregivers are </a:t>
            </a:r>
            <a:r>
              <a:rPr kumimoji="0" lang="en-US" sz="1200" b="0" i="0" u="none" strike="noStrike" kern="1200" cap="none" spc="0" normalizeH="0" baseline="0" noProof="0" dirty="0">
                <a:ln>
                  <a:noFill/>
                </a:ln>
                <a:solidFill>
                  <a:prstClr val="black"/>
                </a:solidFill>
                <a:effectLst/>
                <a:uLnTx/>
                <a:uFillTx/>
                <a:latin typeface="+mn-lt"/>
                <a:ea typeface="+mn-ea"/>
                <a:cs typeface="+mn-cs"/>
              </a:rPr>
              <a:t>balancing multiple aspects of caregiving such as assisting with care, providing support, and/or coordinating and managing health care services and so much more. Some team members may be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better at </a:t>
            </a:r>
            <a:r>
              <a:rPr kumimoji="0" lang="en-US" sz="1200" b="0" i="0" u="none" strike="noStrike" kern="1200" cap="none" spc="0" normalizeH="0" baseline="0" noProof="0" dirty="0">
                <a:ln>
                  <a:noFill/>
                </a:ln>
                <a:solidFill>
                  <a:prstClr val="black"/>
                </a:solidFill>
                <a:effectLst/>
                <a:uLnTx/>
                <a:uFillTx/>
                <a:latin typeface="+mn-lt"/>
                <a:ea typeface="+mn-ea"/>
                <a:cs typeface="+mn-cs"/>
              </a:rPr>
              <a:t>providing emotional, financial, or social  support.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sng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Other members may be skilled at problem solving or coordinating health services or community support connections. Yet others may be able to provide assistance with medication administration/set up and ADL/IADL assistance or transportation service.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No matter what role each team member takes,  it is important that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open, </a:t>
            </a:r>
            <a:r>
              <a:rPr kumimoji="0" lang="en-US" sz="1200" b="0" i="0" u="none" strike="noStrike" kern="1200" cap="none" spc="0" normalizeH="0" baseline="0" noProof="0" dirty="0">
                <a:ln>
                  <a:noFill/>
                </a:ln>
                <a:solidFill>
                  <a:prstClr val="black"/>
                </a:solidFill>
                <a:effectLst/>
                <a:uLnTx/>
                <a:uFillTx/>
                <a:latin typeface="+mn-lt"/>
                <a:ea typeface="+mn-ea"/>
                <a:cs typeface="+mn-cs"/>
              </a:rPr>
              <a:t>bidirectional communication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occurs </a:t>
            </a:r>
            <a:r>
              <a:rPr kumimoji="0" lang="en-US" sz="1200" b="0" i="0" u="none" strike="noStrike" kern="1200" cap="none" spc="0" normalizeH="0" baseline="0" noProof="0" dirty="0">
                <a:ln>
                  <a:noFill/>
                </a:ln>
                <a:solidFill>
                  <a:prstClr val="black"/>
                </a:solidFill>
                <a:effectLst/>
                <a:uLnTx/>
                <a:uFillTx/>
                <a:latin typeface="+mn-lt"/>
                <a:ea typeface="+mn-ea"/>
                <a:cs typeface="+mn-cs"/>
              </a:rPr>
              <a:t>between the family team and the health care provider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team.</a:t>
            </a:r>
            <a:endParaRPr kumimoji="0" 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4" name="Slide Number Placeholder 3"/>
          <p:cNvSpPr>
            <a:spLocks noGrp="1"/>
          </p:cNvSpPr>
          <p:nvPr>
            <p:ph type="sldNum" sz="quarter" idx="10"/>
          </p:nvPr>
        </p:nvSpPr>
        <p:spPr/>
        <p:txBody>
          <a:bodyPr/>
          <a:lstStyle/>
          <a:p>
            <a:fld id="{19A2F984-93C6-4840-A862-52AB959FF5AB}" type="slidenum">
              <a:rPr lang="en-US" smtClean="0"/>
              <a:pPr/>
              <a:t>2</a:t>
            </a:fld>
            <a:endParaRPr lang="en-US"/>
          </a:p>
        </p:txBody>
      </p:sp>
    </p:spTree>
    <p:extLst>
      <p:ext uri="{BB962C8B-B14F-4D97-AF65-F5344CB8AC3E}">
        <p14:creationId xmlns:p14="http://schemas.microsoft.com/office/powerpoint/2010/main" val="31038096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Providing support for caregivers who</a:t>
            </a:r>
            <a:r>
              <a:rPr lang="en-US" baseline="0" dirty="0"/>
              <a:t> are managing the day to day demands is essential. </a:t>
            </a:r>
            <a:r>
              <a:rPr lang="en-US" strike="noStrike" baseline="0" dirty="0"/>
              <a:t>This </a:t>
            </a:r>
            <a:r>
              <a:rPr lang="en-US" baseline="0" dirty="0"/>
              <a:t>support may take many different forms including support groups, emotional support, financial support, and social support.  </a:t>
            </a: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1" baseline="0" dirty="0" smtClean="0"/>
              <a:t>Support </a:t>
            </a:r>
            <a:r>
              <a:rPr lang="en-US" b="1" baseline="0" dirty="0"/>
              <a:t>groups, </a:t>
            </a:r>
            <a:r>
              <a:rPr lang="en-US" baseline="0" dirty="0"/>
              <a:t>typically led by trained individuals are informal groups that offer </a:t>
            </a:r>
            <a:r>
              <a:rPr kumimoji="0" lang="en-US" sz="1200" b="0" i="0" u="none" strike="noStrike" kern="1200" cap="none" spc="0" normalizeH="0" baseline="0" noProof="0" dirty="0">
                <a:ln>
                  <a:noFill/>
                </a:ln>
                <a:solidFill>
                  <a:prstClr val="black"/>
                </a:solidFill>
                <a:effectLst/>
                <a:uLnTx/>
                <a:uFillTx/>
                <a:latin typeface="+mn-lt"/>
                <a:ea typeface="+mn-ea"/>
                <a:cs typeface="+mn-cs"/>
              </a:rPr>
              <a:t>a “safe place for caregivers, family and friends of persons with dementia” </a:t>
            </a:r>
            <a:r>
              <a:rPr lang="en-US" baseline="0" dirty="0"/>
              <a:t>to support one another, share information, feelings, resources, and talk about challenges. </a:t>
            </a:r>
            <a:r>
              <a:rPr lang="en-US" baseline="0" dirty="0" smtClean="0"/>
              <a:t>Local organizations </a:t>
            </a:r>
            <a:r>
              <a:rPr lang="en-US" baseline="0" dirty="0"/>
              <a:t>or faith communities may also provide this type of support</a:t>
            </a:r>
            <a:r>
              <a:rPr lang="en-US" baseline="0" dirty="0" smtClean="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baseline="0" dirty="0"/>
              <a:t>Emotional support </a:t>
            </a:r>
            <a:r>
              <a:rPr lang="en-US" b="0" baseline="0" dirty="0"/>
              <a:t>involves listening and </a:t>
            </a:r>
            <a:r>
              <a:rPr lang="en-US" b="0" baseline="0" dirty="0" smtClean="0"/>
              <a:t>providing  </a:t>
            </a:r>
            <a:r>
              <a:rPr lang="en-US" b="0" baseline="0" dirty="0"/>
              <a:t>validation, reassurance, acceptance, and encouragement without judgement. </a:t>
            </a:r>
            <a:r>
              <a:rPr lang="en-US" b="0" strike="noStrike" baseline="0" dirty="0"/>
              <a:t>This </a:t>
            </a:r>
            <a:r>
              <a:rPr lang="en-US" b="0" baseline="0" dirty="0"/>
              <a:t>support </a:t>
            </a:r>
            <a:r>
              <a:rPr lang="en-US" b="0" strike="noStrike" baseline="0" dirty="0"/>
              <a:t>shows </a:t>
            </a:r>
            <a:r>
              <a:rPr lang="en-US" b="0" baseline="0" dirty="0"/>
              <a:t>the </a:t>
            </a:r>
            <a:r>
              <a:rPr lang="en-US" baseline="0" dirty="0"/>
              <a:t>caregiver that you care and can be trusted. Support groups can also provide this type of </a:t>
            </a:r>
            <a:r>
              <a:rPr lang="en-US" baseline="0" dirty="0" smtClean="0"/>
              <a:t>support.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baseline="0" dirty="0"/>
              <a:t>Financial support </a:t>
            </a:r>
            <a:r>
              <a:rPr lang="en-US" baseline="0" dirty="0"/>
              <a:t>includes funding for respite care, which is not covered by insurance or Medicare in many states. </a:t>
            </a:r>
            <a:r>
              <a:rPr lang="en-US" b="0" baseline="0" dirty="0"/>
              <a:t>Options to explore for financial support include working with a financial advisor, elder law attorney/power of attorney, </a:t>
            </a:r>
            <a:r>
              <a:rPr lang="en-US" b="0" baseline="0" dirty="0" smtClean="0"/>
              <a:t>long </a:t>
            </a:r>
            <a:r>
              <a:rPr lang="en-US" b="0" baseline="0" dirty="0"/>
              <a:t>term care insurance policies, estate</a:t>
            </a:r>
            <a:r>
              <a:rPr lang="en-US" b="1" baseline="0" dirty="0"/>
              <a:t> </a:t>
            </a:r>
            <a:r>
              <a:rPr lang="en-US" baseline="0" dirty="0"/>
              <a:t>planning, impoverishment program, or family caregiving support programs.  States differ; some offer assistance.  </a:t>
            </a:r>
            <a:r>
              <a:rPr lang="en-US" baseline="0" dirty="0" smtClean="0"/>
              <a:t>Local </a:t>
            </a:r>
            <a:r>
              <a:rPr lang="en-US" baseline="0" dirty="0"/>
              <a:t>Area Agencies on Aging can provide additional </a:t>
            </a:r>
            <a:r>
              <a:rPr lang="en-US" baseline="0" dirty="0" smtClean="0"/>
              <a:t>information.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Social support</a:t>
            </a:r>
            <a:r>
              <a:rPr lang="en-US" b="0" dirty="0"/>
              <a:t> involves social</a:t>
            </a:r>
            <a:r>
              <a:rPr lang="en-US" b="0" baseline="0" dirty="0"/>
              <a:t> </a:t>
            </a:r>
            <a:r>
              <a:rPr lang="en-US" b="0" dirty="0"/>
              <a:t>engagement with others through conversation, phone calls, emails, texts, activities, coffee, meals, or even a walk.  Although friends</a:t>
            </a:r>
            <a:r>
              <a:rPr lang="en-US" b="0" baseline="0" dirty="0"/>
              <a:t>, family members, and other team members may find it difficult to know how to support/engage with a busy caregiver, the goal is to prevent isolation and remind caregivers that </a:t>
            </a:r>
            <a:r>
              <a:rPr lang="en-US" b="0" baseline="0" dirty="0" smtClean="0"/>
              <a:t>social </a:t>
            </a:r>
            <a:r>
              <a:rPr lang="en-US" b="0" baseline="0" dirty="0"/>
              <a:t>activity also replenishes them. Even making the suggestion to a caregiver to explore respite options provides an opportunity of time for the caregiver to be socially </a:t>
            </a:r>
            <a:r>
              <a:rPr lang="en-US" b="0" baseline="0" dirty="0" smtClean="0"/>
              <a:t>engaged.</a:t>
            </a:r>
            <a:endParaRPr lang="en-US" dirty="0"/>
          </a:p>
        </p:txBody>
      </p:sp>
      <p:sp>
        <p:nvSpPr>
          <p:cNvPr id="4" name="Slide Number Placeholder 3"/>
          <p:cNvSpPr>
            <a:spLocks noGrp="1"/>
          </p:cNvSpPr>
          <p:nvPr>
            <p:ph type="sldNum" sz="quarter" idx="10"/>
          </p:nvPr>
        </p:nvSpPr>
        <p:spPr/>
        <p:txBody>
          <a:bodyPr/>
          <a:lstStyle/>
          <a:p>
            <a:fld id="{19A2F984-93C6-4840-A862-52AB959FF5AB}" type="slidenum">
              <a:rPr lang="en-US" smtClean="0"/>
              <a:pPr/>
              <a:t>3</a:t>
            </a:fld>
            <a:endParaRPr lang="en-US"/>
          </a:p>
        </p:txBody>
      </p:sp>
    </p:spTree>
    <p:extLst>
      <p:ext uri="{BB962C8B-B14F-4D97-AF65-F5344CB8AC3E}">
        <p14:creationId xmlns:p14="http://schemas.microsoft.com/office/powerpoint/2010/main" val="17578905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Finding time for </a:t>
            </a:r>
            <a:r>
              <a:rPr kumimoji="0" lang="en-US" sz="1200" b="1" i="0" u="none" strike="noStrike" kern="1200" cap="none" spc="0" normalizeH="0" baseline="0" noProof="0" dirty="0">
                <a:ln>
                  <a:noFill/>
                </a:ln>
                <a:solidFill>
                  <a:prstClr val="black"/>
                </a:solidFill>
                <a:effectLst/>
                <a:uLnTx/>
                <a:uFillTx/>
                <a:latin typeface="+mn-lt"/>
                <a:ea typeface="+mn-ea"/>
                <a:cs typeface="+mn-cs"/>
              </a:rPr>
              <a:t>self-care </a:t>
            </a:r>
            <a:r>
              <a:rPr kumimoji="0" lang="en-US" sz="1200" b="0" i="0" u="none" strike="noStrike" kern="1200" cap="none" spc="0" normalizeH="0" baseline="0" noProof="0" dirty="0">
                <a:ln>
                  <a:noFill/>
                </a:ln>
                <a:solidFill>
                  <a:prstClr val="black"/>
                </a:solidFill>
                <a:effectLst/>
                <a:uLnTx/>
                <a:uFillTx/>
                <a:latin typeface="+mn-lt"/>
                <a:ea typeface="+mn-ea"/>
                <a:cs typeface="+mn-cs"/>
              </a:rPr>
              <a:t>is</a:t>
            </a:r>
            <a:r>
              <a:rPr kumimoji="0" lang="en-US" sz="1200" b="1" i="0" u="none" strike="noStrike" kern="1200" cap="none" spc="0" normalizeH="0" baseline="0" noProof="0" dirty="0">
                <a:ln>
                  <a:noFill/>
                </a:ln>
                <a:solidFill>
                  <a:prstClr val="black"/>
                </a:solidFill>
                <a:effectLst/>
                <a:uLnTx/>
                <a:uFillTx/>
                <a:latin typeface="+mn-lt"/>
                <a:ea typeface="+mn-ea"/>
                <a:cs typeface="+mn-cs"/>
              </a:rPr>
              <a:t> </a:t>
            </a:r>
            <a:r>
              <a:rPr kumimoji="0" lang="en-US" sz="1200" b="0" i="0" u="none" strike="noStrike" kern="1200" cap="none" spc="0" normalizeH="0" baseline="0" noProof="0" dirty="0">
                <a:ln>
                  <a:noFill/>
                </a:ln>
                <a:solidFill>
                  <a:prstClr val="black"/>
                </a:solidFill>
                <a:effectLst/>
                <a:uLnTx/>
                <a:uFillTx/>
                <a:latin typeface="+mn-lt"/>
                <a:ea typeface="+mn-ea"/>
                <a:cs typeface="+mn-cs"/>
              </a:rPr>
              <a:t>a challenge for caregivers yet, self-care is critical as the ”hidden” consequences of their role impacts physical, mental, and emotional health.  Some strategies to incorporate self care can be found in social support groups as well as engaging in  taking time for hobbies, friends, nutritious meals,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adequate </a:t>
            </a:r>
            <a:r>
              <a:rPr kumimoji="0" lang="en-US" sz="1200" b="0" i="0" u="none" strike="noStrike" kern="1200" cap="none" spc="0" normalizeH="0" baseline="0" noProof="0" dirty="0">
                <a:ln>
                  <a:noFill/>
                </a:ln>
                <a:solidFill>
                  <a:prstClr val="black"/>
                </a:solidFill>
                <a:effectLst/>
                <a:uLnTx/>
                <a:uFillTx/>
                <a:latin typeface="+mn-lt"/>
                <a:ea typeface="+mn-ea"/>
                <a:cs typeface="+mn-cs"/>
              </a:rPr>
              <a:t>sleep, doctor appointments, and exercise. </a:t>
            </a: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mn-lt"/>
                <a:ea typeface="+mn-ea"/>
                <a:cs typeface="+mn-cs"/>
              </a:rPr>
              <a:t>Respite</a:t>
            </a:r>
            <a:r>
              <a:rPr kumimoji="0" lang="en-US" sz="1200" b="0" i="0" u="none" strike="noStrike" kern="1200" cap="none" spc="0" normalizeH="0" baseline="0" noProof="0" dirty="0">
                <a:ln>
                  <a:noFill/>
                </a:ln>
                <a:solidFill>
                  <a:prstClr val="black"/>
                </a:solidFill>
                <a:effectLst/>
                <a:uLnTx/>
                <a:uFillTx/>
                <a:latin typeface="+mn-lt"/>
                <a:ea typeface="+mn-ea"/>
                <a:cs typeface="+mn-cs"/>
              </a:rPr>
              <a:t> is planned care that provides temporary relief to family caregivers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so </a:t>
            </a:r>
            <a:r>
              <a:rPr kumimoji="0" lang="en-US" sz="1200" b="0" i="0" u="none" strike="noStrike" kern="1200" cap="none" spc="0" normalizeH="0" baseline="0" noProof="0" dirty="0">
                <a:ln>
                  <a:noFill/>
                </a:ln>
                <a:solidFill>
                  <a:prstClr val="black"/>
                </a:solidFill>
                <a:effectLst/>
                <a:uLnTx/>
                <a:uFillTx/>
                <a:latin typeface="+mn-lt"/>
                <a:ea typeface="+mn-ea"/>
                <a:cs typeface="+mn-cs"/>
              </a:rPr>
              <a:t>that they can take a break/relax,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or </a:t>
            </a:r>
            <a:r>
              <a:rPr kumimoji="0" lang="en-US" sz="1200" b="0" i="0" u="none" strike="noStrike" kern="1200" cap="none" spc="0" normalizeH="0" baseline="0" noProof="0" dirty="0">
                <a:ln>
                  <a:noFill/>
                </a:ln>
                <a:solidFill>
                  <a:prstClr val="black"/>
                </a:solidFill>
                <a:effectLst/>
                <a:uLnTx/>
                <a:uFillTx/>
                <a:latin typeface="+mn-lt"/>
                <a:ea typeface="+mn-ea"/>
                <a:cs typeface="+mn-cs"/>
              </a:rPr>
              <a:t>run errands.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Services </a:t>
            </a:r>
            <a:r>
              <a:rPr kumimoji="0" lang="en-US" sz="1200" b="0" i="0" u="none" strike="noStrike" kern="1200" cap="none" spc="0" normalizeH="0" baseline="0" noProof="0" dirty="0">
                <a:ln>
                  <a:noFill/>
                </a:ln>
                <a:solidFill>
                  <a:prstClr val="black"/>
                </a:solidFill>
                <a:effectLst/>
                <a:uLnTx/>
                <a:uFillTx/>
                <a:latin typeface="+mn-lt"/>
                <a:ea typeface="+mn-ea"/>
                <a:cs typeface="+mn-cs"/>
              </a:rPr>
              <a:t>for respite vary from in-home services, adult day centers, to residential facilities. In-home services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include </a:t>
            </a:r>
            <a:r>
              <a:rPr kumimoji="0" lang="en-US" sz="1200" b="0" i="0" u="none" strike="noStrike" kern="1200" cap="none" spc="0" normalizeH="0" baseline="0" noProof="0" dirty="0">
                <a:ln>
                  <a:noFill/>
                </a:ln>
                <a:solidFill>
                  <a:prstClr val="black"/>
                </a:solidFill>
                <a:effectLst/>
                <a:uLnTx/>
                <a:uFillTx/>
                <a:latin typeface="+mn-lt"/>
                <a:ea typeface="+mn-ea"/>
                <a:cs typeface="+mn-cs"/>
              </a:rPr>
              <a:t>companions, home health aids or skilled care services that help with medical care and/or medications. Adult day centers offer structured activities such as art or music, meals and transportation for the person with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dementia. </a:t>
            </a:r>
            <a:r>
              <a:rPr kumimoji="0" lang="en-US" sz="1200" b="0" i="0" u="none" strike="noStrike" kern="1200" cap="none" spc="0" normalizeH="0" baseline="0" noProof="0" dirty="0">
                <a:ln>
                  <a:noFill/>
                </a:ln>
                <a:solidFill>
                  <a:prstClr val="black"/>
                </a:solidFill>
                <a:effectLst/>
                <a:uLnTx/>
                <a:uFillTx/>
                <a:latin typeface="+mn-lt"/>
                <a:ea typeface="+mn-ea"/>
                <a:cs typeface="+mn-cs"/>
              </a:rPr>
              <a:t>Residential facilities offer an option for caregivers to have a “vacation” through supervised overnight care</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While caregiver support can take a variety of forms and the roles of family/team members vary, there are also additional interventions that support caregivers.  These interventions often involve professional caregivers/supports.  </a:t>
            </a:r>
            <a:r>
              <a:rPr kumimoji="0" lang="en-US" sz="1200" b="1" i="0" u="none" strike="noStrike" kern="1200" cap="none" spc="0" normalizeH="0" baseline="0" noProof="0" dirty="0">
                <a:ln>
                  <a:noFill/>
                </a:ln>
                <a:solidFill>
                  <a:prstClr val="black"/>
                </a:solidFill>
                <a:effectLst/>
                <a:uLnTx/>
                <a:uFillTx/>
                <a:latin typeface="+mn-lt"/>
                <a:ea typeface="+mn-ea"/>
                <a:cs typeface="+mn-cs"/>
              </a:rPr>
              <a:t>Household tasks </a:t>
            </a:r>
            <a:r>
              <a:rPr kumimoji="0" lang="en-US" sz="1200" b="0" i="0" u="none" strike="noStrike" kern="1200" cap="none" spc="0" normalizeH="0" baseline="0" noProof="0" dirty="0">
                <a:ln>
                  <a:noFill/>
                </a:ln>
                <a:solidFill>
                  <a:prstClr val="black"/>
                </a:solidFill>
                <a:effectLst/>
                <a:uLnTx/>
                <a:uFillTx/>
                <a:latin typeface="+mn-lt"/>
                <a:ea typeface="+mn-ea"/>
                <a:cs typeface="+mn-cs"/>
              </a:rPr>
              <a:t>such as light housekeeping/chores, laundry, and preparing meals are services that may be provided by a homemaker and in some instances, home health aides.  Home health aides also provide personal care activities such as bathing  and dressing.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4" name="Slide Number Placeholder 3"/>
          <p:cNvSpPr>
            <a:spLocks noGrp="1"/>
          </p:cNvSpPr>
          <p:nvPr>
            <p:ph type="sldNum" sz="quarter" idx="10"/>
          </p:nvPr>
        </p:nvSpPr>
        <p:spPr/>
        <p:txBody>
          <a:bodyPr/>
          <a:lstStyle/>
          <a:p>
            <a:fld id="{19A2F984-93C6-4840-A862-52AB959FF5AB}" type="slidenum">
              <a:rPr lang="en-US" smtClean="0"/>
              <a:pPr/>
              <a:t>4</a:t>
            </a:fld>
            <a:endParaRPr lang="en-US"/>
          </a:p>
        </p:txBody>
      </p:sp>
    </p:spTree>
    <p:extLst>
      <p:ext uri="{BB962C8B-B14F-4D97-AF65-F5344CB8AC3E}">
        <p14:creationId xmlns:p14="http://schemas.microsoft.com/office/powerpoint/2010/main" val="22537419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Dementia caregiving is a prolonged stressor for the caregiver due to the amount of time spent and the demands and expectations of the role.  It is important to </a:t>
            </a:r>
            <a:r>
              <a:rPr kumimoji="0" lang="en-US" sz="1200" b="1" i="0" u="none" strike="noStrike" kern="1200" cap="none" spc="0" normalizeH="0" baseline="0" noProof="0" dirty="0">
                <a:ln>
                  <a:noFill/>
                </a:ln>
                <a:solidFill>
                  <a:prstClr val="black"/>
                </a:solidFill>
                <a:effectLst/>
                <a:uLnTx/>
                <a:uFillTx/>
                <a:latin typeface="+mn-lt"/>
                <a:ea typeface="+mn-ea"/>
                <a:cs typeface="+mn-cs"/>
              </a:rPr>
              <a:t>assess caregivers</a:t>
            </a:r>
            <a:r>
              <a:rPr kumimoji="0" lang="en-US" sz="1200" b="0" i="0" u="none" strike="noStrike" kern="1200" cap="none" spc="0" normalizeH="0" baseline="0" noProof="0" dirty="0">
                <a:ln>
                  <a:noFill/>
                </a:ln>
                <a:solidFill>
                  <a:prstClr val="black"/>
                </a:solidFill>
                <a:effectLst/>
                <a:uLnTx/>
                <a:uFillTx/>
                <a:latin typeface="+mn-lt"/>
                <a:ea typeface="+mn-ea"/>
                <a:cs typeface="+mn-cs"/>
              </a:rPr>
              <a:t>. The </a:t>
            </a:r>
            <a:r>
              <a:rPr kumimoji="0" lang="en-US" sz="1200" b="1" i="0" u="none" strike="noStrike" kern="1200" cap="none" spc="0" normalizeH="0" baseline="0" noProof="0" dirty="0">
                <a:ln>
                  <a:noFill/>
                </a:ln>
                <a:solidFill>
                  <a:prstClr val="black"/>
                </a:solidFill>
                <a:effectLst/>
                <a:uLnTx/>
                <a:uFillTx/>
                <a:latin typeface="+mn-lt"/>
                <a:ea typeface="+mn-ea"/>
                <a:cs typeface="+mn-cs"/>
              </a:rPr>
              <a:t>preparedness for caregiving scale </a:t>
            </a:r>
            <a:r>
              <a:rPr kumimoji="0" lang="en-US" sz="1200" b="0" i="0" u="none" strike="noStrike" kern="1200" cap="none" spc="0" normalizeH="0" baseline="0" noProof="0" dirty="0">
                <a:ln>
                  <a:noFill/>
                </a:ln>
                <a:solidFill>
                  <a:prstClr val="black"/>
                </a:solidFill>
                <a:effectLst/>
                <a:uLnTx/>
                <a:uFillTx/>
                <a:latin typeface="+mn-lt"/>
                <a:ea typeface="+mn-ea"/>
                <a:cs typeface="+mn-cs"/>
              </a:rPr>
              <a:t>or the modified caregiver strain index are standardized tools that help you assess the caregiver.  The preparedness for caregiving tool looks at the caregivers perceptions of readiness including physical emotional needs, services, activities, and assistance from the health care system.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19A2F984-93C6-4840-A862-52AB959FF5AB}" type="slidenum">
              <a:rPr lang="en-US" smtClean="0"/>
              <a:pPr/>
              <a:t>5</a:t>
            </a:fld>
            <a:endParaRPr lang="en-US"/>
          </a:p>
        </p:txBody>
      </p:sp>
    </p:spTree>
    <p:extLst>
      <p:ext uri="{BB962C8B-B14F-4D97-AF65-F5344CB8AC3E}">
        <p14:creationId xmlns:p14="http://schemas.microsoft.com/office/powerpoint/2010/main" val="28249396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The </a:t>
            </a:r>
            <a:r>
              <a:rPr kumimoji="0" lang="en-US" sz="1200" b="1" i="0" u="none" strike="noStrike" kern="1200" cap="none" spc="0" normalizeH="0" baseline="0" noProof="0" dirty="0">
                <a:ln>
                  <a:noFill/>
                </a:ln>
                <a:solidFill>
                  <a:prstClr val="black"/>
                </a:solidFill>
                <a:effectLst/>
                <a:uLnTx/>
                <a:uFillTx/>
                <a:latin typeface="+mn-lt"/>
                <a:ea typeface="+mn-ea"/>
                <a:cs typeface="+mn-cs"/>
              </a:rPr>
              <a:t>modified caregiver strain index </a:t>
            </a:r>
            <a:r>
              <a:rPr kumimoji="0" lang="en-US" sz="1200" b="0" i="0" u="none" strike="noStrike" kern="1200" cap="none" spc="0" normalizeH="0" baseline="0" noProof="0" dirty="0">
                <a:ln>
                  <a:noFill/>
                </a:ln>
                <a:solidFill>
                  <a:prstClr val="black"/>
                </a:solidFill>
                <a:effectLst/>
                <a:uLnTx/>
                <a:uFillTx/>
                <a:latin typeface="+mn-lt"/>
                <a:ea typeface="+mn-ea"/>
                <a:cs typeface="+mn-cs"/>
              </a:rPr>
              <a:t>examines long term family caregiver strain in the areas of financial, physical, psychological, social, and personal.  However, while both the preparedness for caregiving scale and modified caregiver strain index are helpful at varying time points, it is also important to assess </a:t>
            </a:r>
            <a:r>
              <a:rPr kumimoji="0" lang="en-US" sz="1200" b="1" i="0" u="none" strike="noStrike" kern="1200" cap="none" spc="0" normalizeH="0" baseline="0" noProof="0" dirty="0">
                <a:ln>
                  <a:noFill/>
                </a:ln>
                <a:solidFill>
                  <a:prstClr val="black"/>
                </a:solidFill>
                <a:effectLst/>
                <a:uLnTx/>
                <a:uFillTx/>
                <a:latin typeface="+mn-lt"/>
                <a:ea typeface="+mn-ea"/>
                <a:cs typeface="+mn-cs"/>
              </a:rPr>
              <a:t>how caregivers are doing at present</a:t>
            </a:r>
            <a:r>
              <a:rPr kumimoji="0" lang="en-US" sz="1200" b="0" i="0" u="none" strike="noStrike" kern="1200" cap="none" spc="0" normalizeH="0" baseline="0" noProof="0" dirty="0">
                <a:ln>
                  <a:noFill/>
                </a:ln>
                <a:solidFill>
                  <a:prstClr val="black"/>
                </a:solidFill>
                <a:effectLst/>
                <a:uLnTx/>
                <a:uFillTx/>
                <a:latin typeface="+mn-lt"/>
                <a:ea typeface="+mn-ea"/>
                <a:cs typeface="+mn-cs"/>
              </a:rPr>
              <a:t>.  </a:t>
            </a:r>
            <a:r>
              <a:rPr kumimoji="0" lang="en-US" sz="1200" b="1" i="0" u="none" strike="noStrike" kern="1200" cap="none" spc="0" normalizeH="0" baseline="0" noProof="0" dirty="0">
                <a:ln>
                  <a:noFill/>
                </a:ln>
                <a:solidFill>
                  <a:prstClr val="black"/>
                </a:solidFill>
                <a:effectLst/>
                <a:uLnTx/>
                <a:uFillTx/>
                <a:latin typeface="+mn-lt"/>
                <a:ea typeface="+mn-ea"/>
                <a:cs typeface="+mn-cs"/>
              </a:rPr>
              <a:t>How is their experience of caregiving</a:t>
            </a:r>
            <a:r>
              <a:rPr kumimoji="0" lang="en-US" sz="1200" b="0" i="0" u="none" strike="noStrike" kern="1200" cap="none" spc="0" normalizeH="0" baseline="0" noProof="0" dirty="0">
                <a:ln>
                  <a:noFill/>
                </a:ln>
                <a:solidFill>
                  <a:prstClr val="black"/>
                </a:solidFill>
                <a:effectLst/>
                <a:uLnTx/>
                <a:uFillTx/>
                <a:latin typeface="+mn-lt"/>
                <a:ea typeface="+mn-ea"/>
                <a:cs typeface="+mn-cs"/>
              </a:rPr>
              <a:t>?  Are there challenges/barriers they are encountering? Like what? What are their needs?  </a:t>
            </a:r>
            <a:r>
              <a:rPr kumimoji="0" lang="en-US" sz="1200" b="1" i="0" u="none" strike="noStrike" kern="1200" cap="none" spc="0" normalizeH="0" baseline="0" noProof="0" dirty="0">
                <a:ln>
                  <a:noFill/>
                </a:ln>
                <a:solidFill>
                  <a:prstClr val="black"/>
                </a:solidFill>
                <a:effectLst/>
                <a:uLnTx/>
                <a:uFillTx/>
                <a:latin typeface="+mn-lt"/>
                <a:ea typeface="+mn-ea"/>
                <a:cs typeface="+mn-cs"/>
              </a:rPr>
              <a:t>Is there help?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As the disease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progresses, </a:t>
            </a:r>
            <a:r>
              <a:rPr kumimoji="0" lang="en-US" sz="1200" b="0" i="0" u="none" strike="noStrike" kern="1200" cap="none" spc="0" normalizeH="0" baseline="0" noProof="0" dirty="0">
                <a:ln>
                  <a:noFill/>
                </a:ln>
                <a:solidFill>
                  <a:prstClr val="black"/>
                </a:solidFill>
                <a:effectLst/>
                <a:uLnTx/>
                <a:uFillTx/>
                <a:latin typeface="+mn-lt"/>
                <a:ea typeface="+mn-ea"/>
                <a:cs typeface="+mn-cs"/>
              </a:rPr>
              <a:t>the </a:t>
            </a:r>
            <a:r>
              <a:rPr kumimoji="0" lang="en-US" sz="1200" b="1" i="0" u="none" strike="noStrike" kern="1200" cap="none" spc="0" normalizeH="0" baseline="0" noProof="0" dirty="0">
                <a:ln>
                  <a:noFill/>
                </a:ln>
                <a:solidFill>
                  <a:prstClr val="black"/>
                </a:solidFill>
                <a:effectLst/>
                <a:uLnTx/>
                <a:uFillTx/>
                <a:latin typeface="+mn-lt"/>
                <a:ea typeface="+mn-ea"/>
                <a:cs typeface="+mn-cs"/>
              </a:rPr>
              <a:t>emotional toll </a:t>
            </a:r>
            <a:r>
              <a:rPr kumimoji="0" lang="en-US" sz="1200" b="0" i="0" u="none" strike="noStrike" kern="1200" cap="none" spc="0" normalizeH="0" baseline="0" noProof="0" dirty="0">
                <a:ln>
                  <a:noFill/>
                </a:ln>
                <a:solidFill>
                  <a:prstClr val="black"/>
                </a:solidFill>
                <a:effectLst/>
                <a:uLnTx/>
                <a:uFillTx/>
                <a:latin typeface="+mn-lt"/>
                <a:ea typeface="+mn-ea"/>
                <a:cs typeface="+mn-cs"/>
              </a:rPr>
              <a:t>caregiving may take on caregivers can vary widely but should be carefully assessed.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Caregivers </a:t>
            </a:r>
            <a:r>
              <a:rPr kumimoji="0" lang="en-US" sz="1200" b="0" i="0" u="none" strike="noStrike" kern="1200" cap="none" spc="0" normalizeH="0" baseline="0" noProof="0" dirty="0">
                <a:ln>
                  <a:noFill/>
                </a:ln>
                <a:solidFill>
                  <a:prstClr val="black"/>
                </a:solidFill>
                <a:effectLst/>
                <a:uLnTx/>
                <a:uFillTx/>
                <a:latin typeface="+mn-lt"/>
                <a:ea typeface="+mn-ea"/>
                <a:cs typeface="+mn-cs"/>
              </a:rPr>
              <a:t>should feel reassured that many of the emotions/feelings they experience are common (Family Caregiver Alliance – The Emotional Side of Caregiving).  In addition, for working caregivers the </a:t>
            </a:r>
            <a:r>
              <a:rPr kumimoji="0" lang="en-US" sz="1200" b="1" i="0" u="none" strike="noStrike" kern="1200" cap="none" spc="0" normalizeH="0" baseline="0" noProof="0" dirty="0">
                <a:ln>
                  <a:noFill/>
                </a:ln>
                <a:solidFill>
                  <a:prstClr val="black"/>
                </a:solidFill>
                <a:effectLst/>
                <a:uLnTx/>
                <a:uFillTx/>
                <a:latin typeface="+mn-lt"/>
                <a:ea typeface="+mn-ea"/>
                <a:cs typeface="+mn-cs"/>
              </a:rPr>
              <a:t>financial toll </a:t>
            </a:r>
            <a:r>
              <a:rPr kumimoji="0" lang="en-US" sz="1200" b="0" i="0" u="none" strike="noStrike" kern="1200" cap="none" spc="0" normalizeH="0" baseline="0" noProof="0" dirty="0">
                <a:ln>
                  <a:noFill/>
                </a:ln>
                <a:solidFill>
                  <a:prstClr val="black"/>
                </a:solidFill>
                <a:effectLst/>
                <a:uLnTx/>
                <a:uFillTx/>
                <a:latin typeface="+mn-lt"/>
                <a:ea typeface="+mn-ea"/>
                <a:cs typeface="+mn-cs"/>
              </a:rPr>
              <a:t>of caregiving may also be impacted due to missed work or unpaid leave from work, as well as Family Medical Leave Act (FMLA) challenges.  Further, for some caregivers who take vacations from work, they don’t really take a vacation because they use this time to provide care</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When recognizing the challenges that caregivers face or will potentially face, referrals to a social worker, or organizations such as the Alzheimer’s Association, Area Agency on Aging, as well as the Department on Aging, can help identify resources or services that may be useful to caregivers as they navigate caregiving and strategize next steps.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4" name="Slide Number Placeholder 3"/>
          <p:cNvSpPr>
            <a:spLocks noGrp="1"/>
          </p:cNvSpPr>
          <p:nvPr>
            <p:ph type="sldNum" sz="quarter" idx="10"/>
          </p:nvPr>
        </p:nvSpPr>
        <p:spPr/>
        <p:txBody>
          <a:bodyPr/>
          <a:lstStyle/>
          <a:p>
            <a:fld id="{19A2F984-93C6-4840-A862-52AB959FF5AB}"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8249396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325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Caregiving is a long term role where </a:t>
            </a:r>
            <a:r>
              <a:rPr kumimoji="0" lang="en-US" sz="1200" b="1" i="0" u="none" strike="noStrike" kern="1200" cap="none" spc="0" normalizeH="0" baseline="0" noProof="0" dirty="0">
                <a:ln>
                  <a:noFill/>
                </a:ln>
                <a:solidFill>
                  <a:prstClr val="black"/>
                </a:solidFill>
                <a:effectLst/>
                <a:uLnTx/>
                <a:uFillTx/>
                <a:latin typeface="+mn-lt"/>
                <a:ea typeface="+mn-ea"/>
                <a:cs typeface="+mn-cs"/>
              </a:rPr>
              <a:t>family dynamics </a:t>
            </a:r>
            <a:r>
              <a:rPr kumimoji="0" lang="en-US" sz="1200" b="0" i="0" u="none" strike="noStrike" kern="1200" cap="none" spc="0" normalizeH="0" baseline="0" noProof="0" dirty="0">
                <a:ln>
                  <a:noFill/>
                </a:ln>
                <a:solidFill>
                  <a:prstClr val="black"/>
                </a:solidFill>
                <a:effectLst/>
                <a:uLnTx/>
                <a:uFillTx/>
                <a:latin typeface="+mn-lt"/>
                <a:ea typeface="+mn-ea"/>
                <a:cs typeface="+mn-cs"/>
              </a:rPr>
              <a:t>may change, or arise to the surface over time with disease progression.  In addition to examining how caregiving is going, understanding or inquiring about family dynamic/relationships is important too.  Longstanding or newly developing </a:t>
            </a:r>
            <a:r>
              <a:rPr kumimoji="0" lang="en-US" sz="1200" b="1" i="0" u="none" strike="noStrike" kern="1200" cap="none" spc="0" normalizeH="0" baseline="0" noProof="0" dirty="0">
                <a:ln>
                  <a:noFill/>
                </a:ln>
                <a:solidFill>
                  <a:prstClr val="black"/>
                </a:solidFill>
                <a:effectLst/>
                <a:uLnTx/>
                <a:uFillTx/>
                <a:latin typeface="+mn-lt"/>
                <a:ea typeface="+mn-ea"/>
                <a:cs typeface="+mn-cs"/>
              </a:rPr>
              <a:t>conflicts</a:t>
            </a:r>
            <a:r>
              <a:rPr kumimoji="0" lang="en-US" sz="1200" b="0" i="0" u="none" strike="noStrike" kern="1200" cap="none" spc="0" normalizeH="0" baseline="0" noProof="0" dirty="0">
                <a:ln>
                  <a:noFill/>
                </a:ln>
                <a:solidFill>
                  <a:prstClr val="black"/>
                </a:solidFill>
                <a:effectLst/>
                <a:uLnTx/>
                <a:uFillTx/>
                <a:latin typeface="+mn-lt"/>
                <a:ea typeface="+mn-ea"/>
                <a:cs typeface="+mn-cs"/>
              </a:rPr>
              <a:t> may impede </a:t>
            </a:r>
            <a:r>
              <a:rPr kumimoji="0" lang="en-US" sz="1200" b="1" i="0" u="none" strike="noStrike" kern="1200" cap="none" spc="0" normalizeH="0" baseline="0" noProof="0" dirty="0">
                <a:ln>
                  <a:noFill/>
                </a:ln>
                <a:solidFill>
                  <a:prstClr val="black"/>
                </a:solidFill>
                <a:effectLst/>
                <a:uLnTx/>
                <a:uFillTx/>
                <a:latin typeface="+mn-lt"/>
                <a:ea typeface="+mn-ea"/>
                <a:cs typeface="+mn-cs"/>
              </a:rPr>
              <a:t>communication</a:t>
            </a:r>
            <a:r>
              <a:rPr kumimoji="0" lang="en-US" sz="1200" b="0" i="0" u="none" strike="noStrike" kern="1200" cap="none" spc="0" normalizeH="0" baseline="0" noProof="0" dirty="0">
                <a:ln>
                  <a:noFill/>
                </a:ln>
                <a:solidFill>
                  <a:prstClr val="black"/>
                </a:solidFill>
                <a:effectLst/>
                <a:uLnTx/>
                <a:uFillTx/>
                <a:latin typeface="+mn-lt"/>
                <a:ea typeface="+mn-ea"/>
                <a:cs typeface="+mn-cs"/>
              </a:rPr>
              <a:t> among team members. Such conflict is in addition to individualized needs/challenges associated with disease progression as well as the additional emotions that team members may experience.  While varied emotions are not uncommon,  additional emotional considerations include </a:t>
            </a:r>
            <a:r>
              <a:rPr kumimoji="0" lang="en-US" sz="1200" b="1" i="0" u="none" strike="noStrike" kern="1200" cap="none" spc="0" normalizeH="0" baseline="0" noProof="0" dirty="0">
                <a:ln>
                  <a:noFill/>
                </a:ln>
                <a:solidFill>
                  <a:prstClr val="black"/>
                </a:solidFill>
                <a:effectLst/>
                <a:uLnTx/>
                <a:uFillTx/>
                <a:latin typeface="+mn-lt"/>
                <a:ea typeface="+mn-ea"/>
                <a:cs typeface="+mn-cs"/>
              </a:rPr>
              <a:t>grief</a:t>
            </a:r>
            <a:r>
              <a:rPr kumimoji="0" lang="en-US" sz="1200" b="0" i="0" u="none" strike="noStrike" kern="1200" cap="none" spc="0" normalizeH="0" baseline="0" noProof="0" dirty="0">
                <a:ln>
                  <a:noFill/>
                </a:ln>
                <a:solidFill>
                  <a:prstClr val="black"/>
                </a:solidFill>
                <a:effectLst/>
                <a:uLnTx/>
                <a:uFillTx/>
                <a:latin typeface="+mn-lt"/>
                <a:ea typeface="+mn-ea"/>
                <a:cs typeface="+mn-cs"/>
              </a:rPr>
              <a:t> from watching the decline of a loved one and losing who they know; </a:t>
            </a:r>
            <a:r>
              <a:rPr kumimoji="0" lang="en-US" sz="1200" b="1" i="0" u="none" strike="noStrike" kern="1200" cap="none" spc="0" normalizeH="0" baseline="0" noProof="0" dirty="0">
                <a:ln>
                  <a:noFill/>
                </a:ln>
                <a:solidFill>
                  <a:prstClr val="black"/>
                </a:solidFill>
                <a:effectLst/>
                <a:uLnTx/>
                <a:uFillTx/>
                <a:latin typeface="+mn-lt"/>
                <a:ea typeface="+mn-ea"/>
                <a:cs typeface="+mn-cs"/>
              </a:rPr>
              <a:t>denial</a:t>
            </a:r>
            <a:r>
              <a:rPr kumimoji="0" lang="en-US" sz="1200" b="0" i="0" u="none" strike="noStrike" kern="1200" cap="none" spc="0" normalizeH="0" baseline="0" noProof="0" dirty="0">
                <a:ln>
                  <a:noFill/>
                </a:ln>
                <a:solidFill>
                  <a:prstClr val="black"/>
                </a:solidFill>
                <a:effectLst/>
                <a:uLnTx/>
                <a:uFillTx/>
                <a:latin typeface="+mn-lt"/>
                <a:ea typeface="+mn-ea"/>
                <a:cs typeface="+mn-cs"/>
              </a:rPr>
              <a:t> about the disease trajectory or the individual caregiver’s limitations; as well as </a:t>
            </a:r>
            <a:r>
              <a:rPr kumimoji="0" lang="en-US" sz="1200" b="1" i="0" u="none" strike="noStrike" kern="1200" cap="none" spc="0" normalizeH="0" baseline="0" noProof="0" dirty="0">
                <a:ln>
                  <a:noFill/>
                </a:ln>
                <a:solidFill>
                  <a:prstClr val="black"/>
                </a:solidFill>
                <a:effectLst/>
                <a:uLnTx/>
                <a:uFillTx/>
                <a:latin typeface="+mn-lt"/>
                <a:ea typeface="+mn-ea"/>
                <a:cs typeface="+mn-cs"/>
              </a:rPr>
              <a:t>isolation</a:t>
            </a:r>
            <a:r>
              <a:rPr kumimoji="0" lang="en-US" sz="1200" b="0" i="0" u="none" strike="noStrike" kern="1200" cap="none" spc="0" normalizeH="0" baseline="0" noProof="0" dirty="0">
                <a:ln>
                  <a:noFill/>
                </a:ln>
                <a:solidFill>
                  <a:prstClr val="black"/>
                </a:solidFill>
                <a:effectLst/>
                <a:uLnTx/>
                <a:uFillTx/>
                <a:latin typeface="+mn-lt"/>
                <a:ea typeface="+mn-ea"/>
                <a:cs typeface="+mn-cs"/>
              </a:rPr>
              <a:t> as a result of care required and increased distance from friends and possibly family members.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Again, recognizing the challenges that caregivers face, or will potentially face and providing additional resources, referrals to organizations, or referrals to support groups may be useful as they navigate the caregiving role.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Sources:</a:t>
            </a:r>
            <a:endParaRPr kumimoji="0" lang="en-US" sz="1200" b="0" i="0" u="none" strike="noStrike" kern="1200" cap="none" spc="0" normalizeH="0" baseline="0" noProof="0" dirty="0">
              <a:ln>
                <a:noFill/>
              </a:ln>
              <a:solidFill>
                <a:prstClr val="black"/>
              </a:solidFill>
              <a:effectLst/>
              <a:uLnTx/>
              <a:uFillTx/>
              <a:latin typeface="+mn-lt"/>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NASEM Families Caring for an Aging America (2016)</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Quinn, Clare, McGuinness and Woods (2012).  The impact of relationships motivations and meanings on dementia caregiver outcomes.  </a:t>
            </a:r>
            <a:r>
              <a:rPr kumimoji="0" lang="en-US" sz="1200" b="0" i="1" u="none" strike="noStrike" kern="1200" cap="none" spc="0" normalizeH="0" baseline="0" noProof="0" dirty="0">
                <a:ln>
                  <a:noFill/>
                </a:ln>
                <a:solidFill>
                  <a:prstClr val="black"/>
                </a:solidFill>
                <a:effectLst/>
                <a:uLnTx/>
                <a:uFillTx/>
                <a:latin typeface="+mn-lt"/>
                <a:ea typeface="+mn-ea"/>
                <a:cs typeface="+mn-cs"/>
              </a:rPr>
              <a:t>International </a:t>
            </a:r>
            <a:r>
              <a:rPr kumimoji="0" lang="en-US" sz="1200" b="0" i="1" u="none" strike="noStrike" kern="1200" cap="none" spc="0" normalizeH="0" baseline="0" noProof="0" dirty="0" err="1">
                <a:ln>
                  <a:noFill/>
                </a:ln>
                <a:solidFill>
                  <a:prstClr val="black"/>
                </a:solidFill>
                <a:effectLst/>
                <a:uLnTx/>
                <a:uFillTx/>
                <a:latin typeface="+mn-lt"/>
                <a:ea typeface="+mn-ea"/>
                <a:cs typeface="+mn-cs"/>
              </a:rPr>
              <a:t>Psychogeriatrics</a:t>
            </a:r>
            <a:r>
              <a:rPr kumimoji="0" lang="en-US" sz="1200" b="0" i="0" u="none" strike="noStrike" kern="1200" cap="none" spc="0" normalizeH="0" baseline="0" noProof="0" dirty="0">
                <a:ln>
                  <a:noFill/>
                </a:ln>
                <a:solidFill>
                  <a:prstClr val="black"/>
                </a:solidFill>
                <a:effectLst/>
                <a:uLnTx/>
                <a:uFillTx/>
                <a:latin typeface="+mn-lt"/>
                <a:ea typeface="+mn-ea"/>
                <a:cs typeface="+mn-cs"/>
              </a:rPr>
              <a:t>, 24(11):1816-1826.</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Paun and Farran (2011).  Chronic grief management for dementia caregivers in transition: Intervention development and implementation.  </a:t>
            </a:r>
            <a:r>
              <a:rPr kumimoji="0" lang="en-US" sz="1200" b="0" i="1" u="none" strike="noStrike" kern="1200" cap="none" spc="0" normalizeH="0" baseline="0" noProof="0" dirty="0">
                <a:ln>
                  <a:noFill/>
                </a:ln>
                <a:solidFill>
                  <a:prstClr val="black"/>
                </a:solidFill>
                <a:effectLst/>
                <a:uLnTx/>
                <a:uFillTx/>
                <a:latin typeface="+mn-lt"/>
                <a:ea typeface="+mn-ea"/>
                <a:cs typeface="+mn-cs"/>
              </a:rPr>
              <a:t>Journal  of Gerontological Nursing</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Paun, Farran, Fogg…Thomas and </a:t>
            </a:r>
            <a:r>
              <a:rPr kumimoji="0" lang="en-US" sz="1200" b="0" i="0" u="none" strike="noStrike" kern="1200" cap="none" spc="0" normalizeH="0" baseline="0" noProof="0" dirty="0" err="1">
                <a:ln>
                  <a:noFill/>
                </a:ln>
                <a:solidFill>
                  <a:prstClr val="black"/>
                </a:solidFill>
                <a:effectLst/>
                <a:uLnTx/>
                <a:uFillTx/>
                <a:latin typeface="+mn-lt"/>
                <a:ea typeface="+mn-ea"/>
                <a:cs typeface="+mn-cs"/>
              </a:rPr>
              <a:t>Hoyem</a:t>
            </a:r>
            <a:r>
              <a:rPr kumimoji="0" lang="en-US" sz="1200" b="0" i="0" u="none" strike="noStrike" kern="1200" cap="none" spc="0" normalizeH="0" baseline="0" noProof="0" dirty="0">
                <a:ln>
                  <a:noFill/>
                </a:ln>
                <a:solidFill>
                  <a:prstClr val="black"/>
                </a:solidFill>
                <a:effectLst/>
                <a:uLnTx/>
                <a:uFillTx/>
                <a:latin typeface="+mn-lt"/>
                <a:ea typeface="+mn-ea"/>
                <a:cs typeface="+mn-cs"/>
              </a:rPr>
              <a:t> (2015).  A chronic grief intervention for dementia family caregivers in long term care.  </a:t>
            </a:r>
            <a:r>
              <a:rPr kumimoji="0" lang="en-US" sz="1200" b="0" i="1" u="none" strike="noStrike" kern="1200" cap="none" spc="0" normalizeH="0" baseline="0" noProof="0" dirty="0">
                <a:ln>
                  <a:noFill/>
                </a:ln>
                <a:solidFill>
                  <a:prstClr val="black"/>
                </a:solidFill>
                <a:effectLst/>
                <a:uLnTx/>
                <a:uFillTx/>
                <a:latin typeface="+mn-lt"/>
                <a:ea typeface="+mn-ea"/>
                <a:cs typeface="+mn-cs"/>
              </a:rPr>
              <a:t>Western Journal of Nursing Research</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Stringer, H. (2017) Lessons for Caregiving. </a:t>
            </a:r>
            <a:r>
              <a:rPr kumimoji="0" lang="en-US" sz="1200" b="0" i="1" u="none" strike="noStrike" kern="1200" cap="none" spc="0" normalizeH="0" baseline="0" noProof="0" dirty="0">
                <a:ln>
                  <a:noFill/>
                </a:ln>
                <a:solidFill>
                  <a:prstClr val="black"/>
                </a:solidFill>
                <a:effectLst/>
                <a:uLnTx/>
                <a:uFillTx/>
                <a:latin typeface="+mn-lt"/>
                <a:ea typeface="+mn-ea"/>
                <a:cs typeface="+mn-cs"/>
              </a:rPr>
              <a:t>Monitor on Psychology</a:t>
            </a:r>
            <a:r>
              <a:rPr kumimoji="0" lang="en-US" sz="1200" b="0" i="0" u="none" strike="noStrike" kern="1200" cap="none" spc="0" normalizeH="0" baseline="0" noProof="0" dirty="0">
                <a:ln>
                  <a:noFill/>
                </a:ln>
                <a:solidFill>
                  <a:prstClr val="black"/>
                </a:solidFill>
                <a:effectLst/>
                <a:uLnTx/>
                <a:uFillTx/>
                <a:latin typeface="+mn-lt"/>
                <a:ea typeface="+mn-ea"/>
                <a:cs typeface="+mn-cs"/>
              </a:rPr>
              <a:t>, 48 (2),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40-46</a:t>
            </a:r>
            <a:endParaRPr kumimoji="0" 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4" name="Slide Number Placeholder 3"/>
          <p:cNvSpPr>
            <a:spLocks noGrp="1"/>
          </p:cNvSpPr>
          <p:nvPr>
            <p:ph type="sldNum" sz="quarter" idx="10"/>
          </p:nvPr>
        </p:nvSpPr>
        <p:spPr/>
        <p:txBody>
          <a:bodyPr/>
          <a:lstStyle/>
          <a:p>
            <a:fld id="{19A2F984-93C6-4840-A862-52AB959FF5AB}" type="slidenum">
              <a:rPr lang="en-US" smtClean="0"/>
              <a:pPr/>
              <a:t>7</a:t>
            </a:fld>
            <a:endParaRPr lang="en-US"/>
          </a:p>
        </p:txBody>
      </p:sp>
    </p:spTree>
    <p:extLst>
      <p:ext uri="{BB962C8B-B14F-4D97-AF65-F5344CB8AC3E}">
        <p14:creationId xmlns:p14="http://schemas.microsoft.com/office/powerpoint/2010/main" val="41570436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 name="Picture 9" descr="CATCH-ON_icon only.jpg"/>
          <p:cNvPicPr>
            <a:picLocks noChangeAspect="1"/>
          </p:cNvPicPr>
          <p:nvPr userDrawn="1"/>
        </p:nvPicPr>
        <p:blipFill>
          <a:blip r:embed="rId2" cstate="print"/>
          <a:stretch>
            <a:fillRect/>
          </a:stretch>
        </p:blipFill>
        <p:spPr>
          <a:xfrm>
            <a:off x="3428999" y="145586"/>
            <a:ext cx="2063161" cy="1988014"/>
          </a:xfrm>
          <a:prstGeom prst="rect">
            <a:avLst/>
          </a:prstGeom>
        </p:spPr>
      </p:pic>
      <p:sp>
        <p:nvSpPr>
          <p:cNvPr id="2" name="Title 1"/>
          <p:cNvSpPr>
            <a:spLocks noGrp="1"/>
          </p:cNvSpPr>
          <p:nvPr>
            <p:ph type="ctrTitle"/>
          </p:nvPr>
        </p:nvSpPr>
        <p:spPr>
          <a:xfrm>
            <a:off x="685800" y="2130425"/>
            <a:ext cx="7772400" cy="1470025"/>
          </a:xfrm>
        </p:spPr>
        <p:txBody>
          <a:bodyPr/>
          <a:lstStyle>
            <a:lvl1pPr>
              <a:defRPr>
                <a:latin typeface="+mj-lt"/>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atin typeface="Albertus Medium" pitchFamily="34" charset="0"/>
              </a:defRPr>
            </a:lvl1pPr>
          </a:lstStyle>
          <a:p>
            <a:fld id="{0CF39F52-29E4-4EA5-8143-DD007E98B72F}" type="datetimeFigureOut">
              <a:rPr lang="en-US" smtClean="0"/>
              <a:pPr/>
              <a:t>8/26/2017</a:t>
            </a:fld>
            <a:endParaRPr lang="en-US"/>
          </a:p>
        </p:txBody>
      </p:sp>
      <p:sp>
        <p:nvSpPr>
          <p:cNvPr id="5" name="Footer Placeholder 4"/>
          <p:cNvSpPr>
            <a:spLocks noGrp="1"/>
          </p:cNvSpPr>
          <p:nvPr>
            <p:ph type="ftr" sz="quarter" idx="11"/>
          </p:nvPr>
        </p:nvSpPr>
        <p:spPr/>
        <p:txBody>
          <a:bodyPr/>
          <a:lstStyle>
            <a:lvl1pPr>
              <a:defRPr>
                <a:latin typeface="Albertus Medium" pitchFamily="34" charset="0"/>
              </a:defRPr>
            </a:lvl1pPr>
          </a:lstStyle>
          <a:p>
            <a:endParaRPr lang="en-US"/>
          </a:p>
        </p:txBody>
      </p:sp>
      <p:sp>
        <p:nvSpPr>
          <p:cNvPr id="6" name="Slide Number Placeholder 5"/>
          <p:cNvSpPr>
            <a:spLocks noGrp="1"/>
          </p:cNvSpPr>
          <p:nvPr>
            <p:ph type="sldNum" sz="quarter" idx="12"/>
          </p:nvPr>
        </p:nvSpPr>
        <p:spPr/>
        <p:txBody>
          <a:bodyPr/>
          <a:lstStyle>
            <a:lvl1pPr>
              <a:defRPr>
                <a:latin typeface="Albertus Medium" pitchFamily="34" charset="0"/>
              </a:defRPr>
            </a:lvl1pPr>
          </a:lstStyle>
          <a:p>
            <a:fld id="{745B0DBC-1D11-4ED5-B3DF-C4527E97B96E}" type="slidenum">
              <a:rPr lang="en-US" smtClean="0"/>
              <a:pPr/>
              <a:t>‹#›</a:t>
            </a:fld>
            <a:endParaRPr lang="en-US"/>
          </a:p>
        </p:txBody>
      </p:sp>
      <p:sp>
        <p:nvSpPr>
          <p:cNvPr id="9" name="Rectangle 8"/>
          <p:cNvSpPr/>
          <p:nvPr userDrawn="1"/>
        </p:nvSpPr>
        <p:spPr>
          <a:xfrm rot="5400000">
            <a:off x="3505200" y="-3505200"/>
            <a:ext cx="2133600" cy="9144000"/>
          </a:xfrm>
          <a:prstGeom prst="rect">
            <a:avLst/>
          </a:prstGeom>
          <a:solidFill>
            <a:schemeClr val="accent4">
              <a:lumMod val="75000"/>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lbertus Medium"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CF39F52-29E4-4EA5-8143-DD007E98B72F}" type="datetimeFigureOut">
              <a:rPr lang="en-US" smtClean="0"/>
              <a:pPr/>
              <a:t>8/26/2017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F39F52-29E4-4EA5-8143-DD007E98B72F}" type="datetimeFigureOut">
              <a:rPr lang="en-US" smtClean="0"/>
              <a:pPr/>
              <a:t>8/26/2017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F39F52-29E4-4EA5-8143-DD007E98B72F}" type="datetimeFigureOut">
              <a:rPr lang="en-US" smtClean="0"/>
              <a:pPr/>
              <a:t>8/26/2017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7010400" cy="1143000"/>
          </a:xfrm>
        </p:spPr>
        <p:txBody>
          <a:bodyPr/>
          <a:lstStyle>
            <a:lvl1pPr>
              <a:defRPr>
                <a:latin typeface="+mj-lt"/>
              </a:defRPr>
            </a:lvl1pPr>
          </a:lstStyle>
          <a:p>
            <a:r>
              <a:rPr lang="en-US" dirty="0"/>
              <a:t>Click to edit Master title style</a:t>
            </a:r>
          </a:p>
        </p:txBody>
      </p:sp>
      <p:sp>
        <p:nvSpPr>
          <p:cNvPr id="3" name="Content Placeholder 2"/>
          <p:cNvSpPr>
            <a:spLocks noGrp="1"/>
          </p:cNvSpPr>
          <p:nvPr>
            <p:ph idx="1"/>
          </p:nvPr>
        </p:nvSpPr>
        <p:spPr>
          <a:xfrm>
            <a:off x="1752600" y="1600200"/>
            <a:ext cx="6934200" cy="4525963"/>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0CF39F52-29E4-4EA5-8143-DD007E98B72F}" type="datetimeFigureOut">
              <a:rPr lang="en-US" smtClean="0"/>
              <a:pPr/>
              <a:t>8/26/2017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B0DBC-1D11-4ED5-B3DF-C4527E97B96E}" type="slidenum">
              <a:rPr lang="en-US" smtClean="0"/>
              <a:pPr/>
              <a:t>‹#›</a:t>
            </a:fld>
            <a:endParaRPr lang="en-US"/>
          </a:p>
        </p:txBody>
      </p:sp>
      <p:pic>
        <p:nvPicPr>
          <p:cNvPr id="7" name="Picture 6" descr="CATCH-ON_icon only.jpg"/>
          <p:cNvPicPr>
            <a:picLocks noChangeAspect="1"/>
          </p:cNvPicPr>
          <p:nvPr userDrawn="1"/>
        </p:nvPicPr>
        <p:blipFill>
          <a:blip r:embed="rId2" cstate="print"/>
          <a:stretch>
            <a:fillRect/>
          </a:stretch>
        </p:blipFill>
        <p:spPr>
          <a:xfrm>
            <a:off x="58918" y="112281"/>
            <a:ext cx="1465082" cy="1411719"/>
          </a:xfrm>
          <a:prstGeom prst="rect">
            <a:avLst/>
          </a:prstGeom>
        </p:spPr>
      </p:pic>
      <p:sp>
        <p:nvSpPr>
          <p:cNvPr id="8" name="Rectangle 7"/>
          <p:cNvSpPr/>
          <p:nvPr userDrawn="1"/>
        </p:nvSpPr>
        <p:spPr>
          <a:xfrm>
            <a:off x="0" y="0"/>
            <a:ext cx="1600200" cy="6858000"/>
          </a:xfrm>
          <a:prstGeom prst="rect">
            <a:avLst/>
          </a:prstGeom>
          <a:solidFill>
            <a:schemeClr val="accent4">
              <a:lumMod val="75000"/>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CF39F52-29E4-4EA5-8143-DD007E98B72F}" type="datetimeFigureOut">
              <a:rPr lang="en-US" smtClean="0"/>
              <a:pPr/>
              <a:t>8/26/2017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7010400" cy="1143000"/>
          </a:xfrm>
        </p:spPr>
        <p:txBody>
          <a:bodyPr/>
          <a:lstStyle/>
          <a:p>
            <a:r>
              <a:rPr lang="en-US"/>
              <a:t>Click to edit Master title style</a:t>
            </a:r>
          </a:p>
        </p:txBody>
      </p:sp>
      <p:sp>
        <p:nvSpPr>
          <p:cNvPr id="3" name="Content Placeholder 2"/>
          <p:cNvSpPr>
            <a:spLocks noGrp="1"/>
          </p:cNvSpPr>
          <p:nvPr>
            <p:ph sz="half" idx="1"/>
          </p:nvPr>
        </p:nvSpPr>
        <p:spPr>
          <a:xfrm>
            <a:off x="1676400" y="1600200"/>
            <a:ext cx="373989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486400" y="1600200"/>
            <a:ext cx="3352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0CF39F52-29E4-4EA5-8143-DD007E98B72F}" type="datetimeFigureOut">
              <a:rPr lang="en-US" smtClean="0"/>
              <a:pPr/>
              <a:t>8/26/2017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5B0DBC-1D11-4ED5-B3DF-C4527E97B96E}" type="slidenum">
              <a:rPr lang="en-US" smtClean="0"/>
              <a:pPr/>
              <a:t>‹#›</a:t>
            </a:fld>
            <a:endParaRPr lang="en-US"/>
          </a:p>
        </p:txBody>
      </p:sp>
      <p:pic>
        <p:nvPicPr>
          <p:cNvPr id="8" name="Picture 7" descr="CATCH-ON_icon only.jpg"/>
          <p:cNvPicPr>
            <a:picLocks noChangeAspect="1"/>
          </p:cNvPicPr>
          <p:nvPr userDrawn="1"/>
        </p:nvPicPr>
        <p:blipFill>
          <a:blip r:embed="rId2" cstate="print"/>
          <a:stretch>
            <a:fillRect/>
          </a:stretch>
        </p:blipFill>
        <p:spPr>
          <a:xfrm>
            <a:off x="219959" y="228600"/>
            <a:ext cx="1157737" cy="1115568"/>
          </a:xfrm>
          <a:prstGeom prst="rect">
            <a:avLst/>
          </a:prstGeom>
        </p:spPr>
      </p:pic>
      <p:sp>
        <p:nvSpPr>
          <p:cNvPr id="9" name="Rectangle 8"/>
          <p:cNvSpPr/>
          <p:nvPr userDrawn="1"/>
        </p:nvSpPr>
        <p:spPr>
          <a:xfrm>
            <a:off x="0" y="0"/>
            <a:ext cx="1600200" cy="6858000"/>
          </a:xfrm>
          <a:prstGeom prst="rect">
            <a:avLst/>
          </a:prstGeom>
          <a:solidFill>
            <a:schemeClr val="accent4">
              <a:lumMod val="75000"/>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CF39F52-29E4-4EA5-8143-DD007E98B72F}" type="datetimeFigureOut">
              <a:rPr lang="en-US" smtClean="0"/>
              <a:pPr/>
              <a:t>8/26/2017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CF39F52-29E4-4EA5-8143-DD007E98B72F}" type="datetimeFigureOut">
              <a:rPr lang="en-US" smtClean="0"/>
              <a:pPr/>
              <a:t>8/26/2017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F39F52-29E4-4EA5-8143-DD007E98B72F}" type="datetimeFigureOut">
              <a:rPr lang="en-US" smtClean="0"/>
              <a:pPr/>
              <a:t>8/26/2017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5B0DBC-1D11-4ED5-B3DF-C4527E97B96E}" type="slidenum">
              <a:rPr lang="en-US" smtClean="0"/>
              <a:pPr/>
              <a:t>‹#›</a:t>
            </a:fld>
            <a:endParaRPr lang="en-US"/>
          </a:p>
        </p:txBody>
      </p:sp>
      <p:pic>
        <p:nvPicPr>
          <p:cNvPr id="6" name="Picture 5" descr="CATCH-ON_icon only.jpg"/>
          <p:cNvPicPr>
            <a:picLocks noChangeAspect="1"/>
          </p:cNvPicPr>
          <p:nvPr userDrawn="1"/>
        </p:nvPicPr>
        <p:blipFill>
          <a:blip r:embed="rId2" cstate="print"/>
          <a:stretch>
            <a:fillRect/>
          </a:stretch>
        </p:blipFill>
        <p:spPr>
          <a:xfrm>
            <a:off x="58918" y="112281"/>
            <a:ext cx="1465082" cy="1411719"/>
          </a:xfrm>
          <a:prstGeom prst="rect">
            <a:avLst/>
          </a:prstGeom>
        </p:spPr>
      </p:pic>
      <p:sp>
        <p:nvSpPr>
          <p:cNvPr id="5" name="Rectangle 4"/>
          <p:cNvSpPr/>
          <p:nvPr userDrawn="1"/>
        </p:nvSpPr>
        <p:spPr>
          <a:xfrm>
            <a:off x="0" y="0"/>
            <a:ext cx="1600200" cy="6858000"/>
          </a:xfrm>
          <a:prstGeom prst="rect">
            <a:avLst/>
          </a:prstGeom>
          <a:solidFill>
            <a:schemeClr val="accent4">
              <a:lumMod val="75000"/>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CF39F52-29E4-4EA5-8143-DD007E98B72F}" type="datetimeFigureOut">
              <a:rPr lang="en-US" smtClean="0"/>
              <a:pPr/>
              <a:t>8/26/2017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CF39F52-29E4-4EA5-8143-DD007E98B72F}" type="datetimeFigureOut">
              <a:rPr lang="en-US" smtClean="0"/>
              <a:pPr/>
              <a:t>8/26/2017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F39F52-29E4-4EA5-8143-DD007E98B72F}" type="datetimeFigureOut">
              <a:rPr lang="en-US" smtClean="0"/>
              <a:pPr/>
              <a:t>8/26/2017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5B0DBC-1D11-4ED5-B3DF-C4527E97B96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hyperlink" Target="https://consultgeri.org/try-this/general-assessment/issue-28.pdf"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consultgeri.org/try-this/general-assessment/issue-14.pdf"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Caregiving</a:t>
            </a:r>
          </a:p>
        </p:txBody>
      </p:sp>
    </p:spTree>
    <p:extLst>
      <p:ext uri="{BB962C8B-B14F-4D97-AF65-F5344CB8AC3E}">
        <p14:creationId xmlns:p14="http://schemas.microsoft.com/office/powerpoint/2010/main" val="15751751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Caregiving</a:t>
            </a:r>
            <a:br>
              <a:rPr lang="en-US" dirty="0"/>
            </a:br>
            <a:endParaRPr lang="en-US" sz="3100" dirty="0"/>
          </a:p>
        </p:txBody>
      </p:sp>
      <p:sp>
        <p:nvSpPr>
          <p:cNvPr id="3" name="Content Placeholder 2"/>
          <p:cNvSpPr>
            <a:spLocks noGrp="1"/>
          </p:cNvSpPr>
          <p:nvPr>
            <p:ph idx="1"/>
          </p:nvPr>
        </p:nvSpPr>
        <p:spPr>
          <a:xfrm>
            <a:off x="1752600" y="1600200"/>
            <a:ext cx="6934200" cy="4953000"/>
          </a:xfrm>
        </p:spPr>
        <p:txBody>
          <a:bodyPr>
            <a:normAutofit fontScale="92500" lnSpcReduction="20000"/>
          </a:bodyPr>
          <a:lstStyle/>
          <a:p>
            <a:pPr lvl="0"/>
            <a:r>
              <a:rPr lang="en-US" sz="2400" dirty="0">
                <a:solidFill>
                  <a:prstClr val="black"/>
                </a:solidFill>
              </a:rPr>
              <a:t>15 million caregivers in the U.S.</a:t>
            </a:r>
          </a:p>
          <a:p>
            <a:pPr lvl="1"/>
            <a:r>
              <a:rPr lang="en-US" sz="2400" dirty="0">
                <a:solidFill>
                  <a:prstClr val="black"/>
                </a:solidFill>
              </a:rPr>
              <a:t>85% are family members</a:t>
            </a:r>
          </a:p>
          <a:p>
            <a:pPr lvl="0"/>
            <a:endParaRPr lang="en-US" sz="2400" dirty="0">
              <a:solidFill>
                <a:prstClr val="black"/>
              </a:solidFill>
            </a:endParaRPr>
          </a:p>
          <a:p>
            <a:pPr lvl="0"/>
            <a:r>
              <a:rPr lang="en-US" sz="2400" dirty="0">
                <a:solidFill>
                  <a:prstClr val="black"/>
                </a:solidFill>
              </a:rPr>
              <a:t>18 billion hours of care provided by caregivers</a:t>
            </a:r>
          </a:p>
          <a:p>
            <a:pPr lvl="1"/>
            <a:r>
              <a:rPr lang="en-US" sz="2400" dirty="0">
                <a:solidFill>
                  <a:prstClr val="black"/>
                </a:solidFill>
              </a:rPr>
              <a:t>Valued at $220 billion</a:t>
            </a:r>
          </a:p>
          <a:p>
            <a:pPr lvl="0"/>
            <a:endParaRPr lang="en-US" sz="2400" dirty="0">
              <a:solidFill>
                <a:prstClr val="black"/>
              </a:solidFill>
            </a:endParaRPr>
          </a:p>
          <a:p>
            <a:pPr lvl="0"/>
            <a:r>
              <a:rPr lang="en-US" sz="2400" dirty="0">
                <a:solidFill>
                  <a:prstClr val="black"/>
                </a:solidFill>
              </a:rPr>
              <a:t>Identify family members and involve early</a:t>
            </a:r>
          </a:p>
          <a:p>
            <a:pPr lvl="1"/>
            <a:r>
              <a:rPr lang="en-US" sz="2400" dirty="0">
                <a:solidFill>
                  <a:prstClr val="black"/>
                </a:solidFill>
              </a:rPr>
              <a:t>Not just biological families (friends, neighbors, families of choice)</a:t>
            </a:r>
          </a:p>
          <a:p>
            <a:pPr lvl="0"/>
            <a:endParaRPr lang="en-US" sz="2400" dirty="0">
              <a:solidFill>
                <a:prstClr val="black"/>
              </a:solidFill>
            </a:endParaRPr>
          </a:p>
          <a:p>
            <a:pPr lvl="0"/>
            <a:r>
              <a:rPr lang="en-US" sz="2400" dirty="0">
                <a:solidFill>
                  <a:prstClr val="black"/>
                </a:solidFill>
              </a:rPr>
              <a:t>Family caregiving team members share the same goal</a:t>
            </a:r>
          </a:p>
          <a:p>
            <a:pPr lvl="0"/>
            <a:endParaRPr lang="en-US" sz="2400" dirty="0">
              <a:solidFill>
                <a:prstClr val="black"/>
              </a:solidFill>
            </a:endParaRPr>
          </a:p>
          <a:p>
            <a:pPr lvl="0"/>
            <a:r>
              <a:rPr lang="en-US" sz="2400" dirty="0">
                <a:solidFill>
                  <a:prstClr val="black"/>
                </a:solidFill>
              </a:rPr>
              <a:t>Bidirectional communication between family caregiving team and health care team</a:t>
            </a:r>
            <a:endParaRPr lang="en-US" sz="2400" dirty="0"/>
          </a:p>
          <a:p>
            <a:endParaRPr lang="en-US" dirty="0"/>
          </a:p>
          <a:p>
            <a:pPr marL="0" indent="0" algn="r">
              <a:buNone/>
            </a:pPr>
            <a:endParaRPr lang="en-US" dirty="0"/>
          </a:p>
        </p:txBody>
      </p:sp>
    </p:spTree>
    <p:extLst>
      <p:ext uri="{BB962C8B-B14F-4D97-AF65-F5344CB8AC3E}">
        <p14:creationId xmlns:p14="http://schemas.microsoft.com/office/powerpoint/2010/main" val="2184497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Caregiving Support</a:t>
            </a:r>
          </a:p>
        </p:txBody>
      </p:sp>
      <p:sp>
        <p:nvSpPr>
          <p:cNvPr id="3" name="Content Placeholder 2"/>
          <p:cNvSpPr>
            <a:spLocks noGrp="1"/>
          </p:cNvSpPr>
          <p:nvPr>
            <p:ph idx="1"/>
          </p:nvPr>
        </p:nvSpPr>
        <p:spPr>
          <a:xfrm>
            <a:off x="1676400" y="1508918"/>
            <a:ext cx="6934200" cy="4525963"/>
          </a:xfrm>
        </p:spPr>
        <p:txBody>
          <a:bodyPr>
            <a:normAutofit/>
          </a:bodyPr>
          <a:lstStyle/>
          <a:p>
            <a:pPr lvl="0"/>
            <a:r>
              <a:rPr lang="en-US" sz="2800" dirty="0">
                <a:solidFill>
                  <a:prstClr val="black"/>
                </a:solidFill>
              </a:rPr>
              <a:t>Support groups are an informal “safe place” to talk</a:t>
            </a:r>
          </a:p>
          <a:p>
            <a:pPr lvl="0"/>
            <a:endParaRPr lang="en-US" sz="2800" dirty="0">
              <a:solidFill>
                <a:prstClr val="black"/>
              </a:solidFill>
            </a:endParaRPr>
          </a:p>
          <a:p>
            <a:pPr lvl="0"/>
            <a:r>
              <a:rPr lang="en-US" sz="2800" dirty="0">
                <a:solidFill>
                  <a:prstClr val="black"/>
                </a:solidFill>
              </a:rPr>
              <a:t>Emotional support offers reassurance and encouragement without judgment</a:t>
            </a:r>
          </a:p>
          <a:p>
            <a:pPr lvl="0"/>
            <a:endParaRPr lang="en-US" sz="2800" dirty="0">
              <a:solidFill>
                <a:prstClr val="black"/>
              </a:solidFill>
            </a:endParaRPr>
          </a:p>
          <a:p>
            <a:pPr lvl="0"/>
            <a:r>
              <a:rPr lang="en-US" sz="2800" dirty="0">
                <a:solidFill>
                  <a:prstClr val="black"/>
                </a:solidFill>
              </a:rPr>
              <a:t>Financial support includes funding for care</a:t>
            </a:r>
          </a:p>
          <a:p>
            <a:pPr lvl="0"/>
            <a:endParaRPr lang="en-US" sz="2800" dirty="0">
              <a:solidFill>
                <a:prstClr val="black"/>
              </a:solidFill>
            </a:endParaRPr>
          </a:p>
          <a:p>
            <a:pPr lvl="0"/>
            <a:r>
              <a:rPr lang="en-US" sz="2800" dirty="0">
                <a:solidFill>
                  <a:prstClr val="black"/>
                </a:solidFill>
              </a:rPr>
              <a:t>Social support engages caregivers</a:t>
            </a:r>
            <a:endParaRPr lang="en-US" sz="1000" dirty="0">
              <a:solidFill>
                <a:prstClr val="black"/>
              </a:solidFill>
            </a:endParaRPr>
          </a:p>
          <a:p>
            <a:endParaRPr lang="en-US" dirty="0"/>
          </a:p>
        </p:txBody>
      </p:sp>
    </p:spTree>
    <p:extLst>
      <p:ext uri="{BB962C8B-B14F-4D97-AF65-F5344CB8AC3E}">
        <p14:creationId xmlns:p14="http://schemas.microsoft.com/office/powerpoint/2010/main" val="3659222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Caregiving Interventions</a:t>
            </a:r>
            <a:br>
              <a:rPr lang="en-US" dirty="0"/>
            </a:br>
            <a:endParaRPr lang="en-US" sz="3100" dirty="0"/>
          </a:p>
        </p:txBody>
      </p:sp>
      <p:sp>
        <p:nvSpPr>
          <p:cNvPr id="3" name="Content Placeholder 2"/>
          <p:cNvSpPr>
            <a:spLocks noGrp="1"/>
          </p:cNvSpPr>
          <p:nvPr>
            <p:ph idx="1"/>
          </p:nvPr>
        </p:nvSpPr>
        <p:spPr>
          <a:xfrm>
            <a:off x="1752600" y="1676400"/>
            <a:ext cx="6934200" cy="4251325"/>
          </a:xfrm>
        </p:spPr>
        <p:txBody>
          <a:bodyPr>
            <a:normAutofit/>
          </a:bodyPr>
          <a:lstStyle/>
          <a:p>
            <a:r>
              <a:rPr lang="en-US" sz="3000" dirty="0"/>
              <a:t>Self-care is </a:t>
            </a:r>
            <a:r>
              <a:rPr lang="en-US" sz="3000" b="1" u="sng" dirty="0"/>
              <a:t>critical </a:t>
            </a:r>
            <a:r>
              <a:rPr lang="en-US" sz="3000" dirty="0"/>
              <a:t>for caregivers</a:t>
            </a:r>
          </a:p>
          <a:p>
            <a:endParaRPr lang="en-US" sz="3000" dirty="0"/>
          </a:p>
          <a:p>
            <a:r>
              <a:rPr lang="en-US" sz="3000" dirty="0"/>
              <a:t>Respite provides temporary relief for self-care</a:t>
            </a:r>
          </a:p>
          <a:p>
            <a:endParaRPr lang="en-US" sz="3000" dirty="0"/>
          </a:p>
          <a:p>
            <a:r>
              <a:rPr lang="en-US" sz="3000" dirty="0"/>
              <a:t>Household tasks can be performed by professionals</a:t>
            </a:r>
          </a:p>
          <a:p>
            <a:endParaRPr lang="en-US" dirty="0"/>
          </a:p>
          <a:p>
            <a:endParaRPr lang="en-US" dirty="0"/>
          </a:p>
          <a:p>
            <a:endParaRPr lang="en-US" dirty="0"/>
          </a:p>
          <a:p>
            <a:pPr marL="0" indent="0" algn="r">
              <a:buNone/>
            </a:pPr>
            <a:endParaRPr lang="en-US" sz="1100" dirty="0"/>
          </a:p>
          <a:p>
            <a:pPr marL="0" indent="0" algn="r">
              <a:buNone/>
            </a:pPr>
            <a:endParaRPr lang="en-US" sz="1100" dirty="0"/>
          </a:p>
          <a:p>
            <a:pPr marL="0" indent="0" algn="r">
              <a:buNone/>
            </a:pPr>
            <a:endParaRPr lang="en-US" sz="1100" dirty="0"/>
          </a:p>
          <a:p>
            <a:pPr marL="0" indent="0" algn="r">
              <a:buNone/>
            </a:pPr>
            <a:endParaRPr lang="en-US" sz="1100" dirty="0"/>
          </a:p>
          <a:p>
            <a:pPr marL="0" indent="0" algn="r">
              <a:buNone/>
            </a:pPr>
            <a:endParaRPr lang="en-US" sz="1100" dirty="0"/>
          </a:p>
          <a:p>
            <a:pPr marL="0" indent="0" algn="r">
              <a:buNone/>
            </a:pPr>
            <a:endParaRPr lang="en-US" sz="1100" dirty="0"/>
          </a:p>
          <a:p>
            <a:endParaRPr lang="en-US" dirty="0"/>
          </a:p>
        </p:txBody>
      </p:sp>
    </p:spTree>
    <p:extLst>
      <p:ext uri="{BB962C8B-B14F-4D97-AF65-F5344CB8AC3E}">
        <p14:creationId xmlns:p14="http://schemas.microsoft.com/office/powerpoint/2010/main" val="517156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852613" y="0"/>
            <a:ext cx="6705600" cy="715963"/>
          </a:xfrm>
        </p:spPr>
        <p:txBody>
          <a:bodyPr>
            <a:normAutofit/>
          </a:bodyPr>
          <a:lstStyle/>
          <a:p>
            <a:r>
              <a:rPr lang="en-US" sz="4000" dirty="0" smtClean="0">
                <a:solidFill>
                  <a:prstClr val="black"/>
                </a:solidFill>
              </a:rPr>
              <a:t>Caregiving</a:t>
            </a:r>
            <a:r>
              <a:rPr lang="en-US" sz="4000" dirty="0" smtClean="0">
                <a:solidFill>
                  <a:prstClr val="black"/>
                </a:solidFill>
              </a:rPr>
              <a:t>: Tools</a:t>
            </a:r>
            <a:endParaRPr lang="en-US" dirty="0"/>
          </a:p>
        </p:txBody>
      </p:sp>
      <p:pic>
        <p:nvPicPr>
          <p:cNvPr id="4"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76400" y="838200"/>
            <a:ext cx="7058026" cy="4038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1753914" y="5333999"/>
            <a:ext cx="6829425" cy="1354217"/>
          </a:xfrm>
          <a:prstGeom prst="rect">
            <a:avLst/>
          </a:prstGeom>
          <a:noFill/>
        </p:spPr>
        <p:txBody>
          <a:bodyPr wrap="square" rtlCol="0">
            <a:spAutoFit/>
          </a:bodyPr>
          <a:lstStyle/>
          <a:p>
            <a:pPr algn="ctr"/>
            <a:r>
              <a:rPr lang="en-US" dirty="0">
                <a:hlinkClick r:id="rId4"/>
              </a:rPr>
              <a:t>Preparedness for Caregiving Scale</a:t>
            </a:r>
            <a:endParaRPr lang="en-US" dirty="0"/>
          </a:p>
          <a:p>
            <a:endParaRPr lang="en-US" dirty="0"/>
          </a:p>
          <a:p>
            <a:pPr algn="r"/>
            <a:endParaRPr lang="en-US" sz="1400" dirty="0"/>
          </a:p>
          <a:p>
            <a:pPr algn="r"/>
            <a:endParaRPr lang="en-US" sz="1400" dirty="0"/>
          </a:p>
          <a:p>
            <a:pPr algn="r"/>
            <a:r>
              <a:rPr lang="en-US" sz="1400" dirty="0"/>
              <a:t>Source: Hartford Institute for Geriatric Nursing, New York University, College of Nursing</a:t>
            </a:r>
            <a:r>
              <a:rPr lang="en-US" dirty="0"/>
              <a:t>     </a:t>
            </a:r>
          </a:p>
        </p:txBody>
      </p:sp>
    </p:spTree>
    <p:extLst>
      <p:ext uri="{BB962C8B-B14F-4D97-AF65-F5344CB8AC3E}">
        <p14:creationId xmlns:p14="http://schemas.microsoft.com/office/powerpoint/2010/main" val="362908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47297"/>
            <a:ext cx="6705600" cy="715962"/>
          </a:xfrm>
        </p:spPr>
        <p:txBody>
          <a:bodyPr>
            <a:normAutofit/>
          </a:bodyPr>
          <a:lstStyle/>
          <a:p>
            <a:r>
              <a:rPr lang="en-US" sz="4000" dirty="0" smtClean="0">
                <a:solidFill>
                  <a:prstClr val="black"/>
                </a:solidFill>
              </a:rPr>
              <a:t>Caregiving</a:t>
            </a:r>
            <a:r>
              <a:rPr lang="en-US" sz="4000" dirty="0" smtClean="0">
                <a:solidFill>
                  <a:prstClr val="black"/>
                </a:solidFill>
              </a:rPr>
              <a:t>: Tools</a:t>
            </a:r>
            <a:endParaRPr lang="en-US" dirty="0"/>
          </a:p>
        </p:txBody>
      </p:sp>
      <p:pic>
        <p:nvPicPr>
          <p:cNvPr id="3075" name="Picture 3"/>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1823104" y="1066801"/>
            <a:ext cx="6768445" cy="2667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1828800" y="4267200"/>
            <a:ext cx="6934200" cy="2154436"/>
          </a:xfrm>
          <a:prstGeom prst="rect">
            <a:avLst/>
          </a:prstGeom>
          <a:noFill/>
        </p:spPr>
        <p:txBody>
          <a:bodyPr wrap="square" rtlCol="0">
            <a:spAutoFit/>
          </a:bodyPr>
          <a:lstStyle/>
          <a:p>
            <a:pPr lvl="0"/>
            <a:endParaRPr lang="en-US" sz="1400" dirty="0">
              <a:solidFill>
                <a:prstClr val="black"/>
              </a:solidFill>
            </a:endParaRPr>
          </a:p>
          <a:p>
            <a:pPr lvl="0" algn="ctr"/>
            <a:r>
              <a:rPr lang="en-US" dirty="0">
                <a:solidFill>
                  <a:prstClr val="black"/>
                </a:solidFill>
                <a:hlinkClick r:id="rId4"/>
              </a:rPr>
              <a:t>Modified Caregiver Strain Index</a:t>
            </a:r>
            <a:endParaRPr lang="en-US" dirty="0">
              <a:solidFill>
                <a:prstClr val="black"/>
              </a:solidFill>
            </a:endParaRPr>
          </a:p>
          <a:p>
            <a:pPr lvl="0" algn="r"/>
            <a:endParaRPr lang="en-US" sz="1400" dirty="0">
              <a:solidFill>
                <a:prstClr val="black"/>
              </a:solidFill>
            </a:endParaRPr>
          </a:p>
          <a:p>
            <a:pPr lvl="0" algn="r"/>
            <a:endParaRPr lang="en-US" sz="1400" dirty="0">
              <a:solidFill>
                <a:prstClr val="black"/>
              </a:solidFill>
            </a:endParaRPr>
          </a:p>
          <a:p>
            <a:pPr lvl="0" algn="r"/>
            <a:endParaRPr lang="en-US" sz="1400" dirty="0">
              <a:solidFill>
                <a:prstClr val="black"/>
              </a:solidFill>
            </a:endParaRPr>
          </a:p>
          <a:p>
            <a:pPr lvl="0" algn="r"/>
            <a:endParaRPr lang="en-US" sz="1400" dirty="0">
              <a:solidFill>
                <a:prstClr val="black"/>
              </a:solidFill>
            </a:endParaRPr>
          </a:p>
          <a:p>
            <a:pPr lvl="0" algn="r"/>
            <a:endParaRPr lang="en-US" sz="1400" dirty="0">
              <a:solidFill>
                <a:prstClr val="black"/>
              </a:solidFill>
            </a:endParaRPr>
          </a:p>
          <a:p>
            <a:pPr lvl="0" algn="r"/>
            <a:endParaRPr lang="en-US" sz="1400" dirty="0">
              <a:solidFill>
                <a:prstClr val="black"/>
              </a:solidFill>
            </a:endParaRPr>
          </a:p>
          <a:p>
            <a:pPr lvl="0" algn="r"/>
            <a:r>
              <a:rPr lang="en-US" sz="1400" dirty="0">
                <a:solidFill>
                  <a:prstClr val="black"/>
                </a:solidFill>
              </a:rPr>
              <a:t>Source: Hartford Institute for Geriatric Nursing, New York University, College of Nursing</a:t>
            </a:r>
            <a:r>
              <a:rPr lang="en-US" dirty="0">
                <a:solidFill>
                  <a:prstClr val="black"/>
                </a:solidFill>
              </a:rPr>
              <a:t>     </a:t>
            </a:r>
          </a:p>
        </p:txBody>
      </p:sp>
    </p:spTree>
    <p:extLst>
      <p:ext uri="{BB962C8B-B14F-4D97-AF65-F5344CB8AC3E}">
        <p14:creationId xmlns:p14="http://schemas.microsoft.com/office/powerpoint/2010/main" val="2280812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prstClr val="black"/>
                </a:solidFill>
              </a:rPr>
              <a:t>Caregiving</a:t>
            </a:r>
            <a:br>
              <a:rPr lang="en-US" sz="4000" dirty="0">
                <a:solidFill>
                  <a:prstClr val="black"/>
                </a:solidFill>
              </a:rPr>
            </a:br>
            <a:r>
              <a:rPr lang="en-US" sz="2800" dirty="0">
                <a:solidFill>
                  <a:prstClr val="black"/>
                </a:solidFill>
              </a:rPr>
              <a:t>Family Issues</a:t>
            </a:r>
            <a:endParaRPr lang="en-US" dirty="0"/>
          </a:p>
        </p:txBody>
      </p:sp>
      <p:sp>
        <p:nvSpPr>
          <p:cNvPr id="3" name="Content Placeholder 2"/>
          <p:cNvSpPr>
            <a:spLocks noGrp="1"/>
          </p:cNvSpPr>
          <p:nvPr>
            <p:ph idx="1"/>
          </p:nvPr>
        </p:nvSpPr>
        <p:spPr/>
        <p:txBody>
          <a:bodyPr>
            <a:normAutofit/>
          </a:bodyPr>
          <a:lstStyle/>
          <a:p>
            <a:pPr lvl="0"/>
            <a:r>
              <a:rPr lang="en-US" sz="2800" dirty="0">
                <a:solidFill>
                  <a:prstClr val="black"/>
                </a:solidFill>
              </a:rPr>
              <a:t>Family dynamics change over time </a:t>
            </a:r>
          </a:p>
          <a:p>
            <a:pPr lvl="1"/>
            <a:r>
              <a:rPr lang="en-US" sz="2400" dirty="0">
                <a:solidFill>
                  <a:prstClr val="black"/>
                </a:solidFill>
              </a:rPr>
              <a:t>Can create conflict and impede communication</a:t>
            </a:r>
          </a:p>
          <a:p>
            <a:pPr lvl="1"/>
            <a:r>
              <a:rPr lang="en-US" sz="2400" dirty="0">
                <a:solidFill>
                  <a:prstClr val="black"/>
                </a:solidFill>
              </a:rPr>
              <a:t>Can deepen relationships</a:t>
            </a:r>
          </a:p>
          <a:p>
            <a:pPr marL="0" lvl="0" indent="0">
              <a:buNone/>
            </a:pPr>
            <a:endParaRPr lang="en-US" sz="2800" dirty="0">
              <a:solidFill>
                <a:prstClr val="black"/>
              </a:solidFill>
            </a:endParaRPr>
          </a:p>
          <a:p>
            <a:pPr lvl="0"/>
            <a:r>
              <a:rPr lang="en-US" sz="2800" dirty="0">
                <a:solidFill>
                  <a:prstClr val="black"/>
                </a:solidFill>
              </a:rPr>
              <a:t>Varied emotions are not uncommon:</a:t>
            </a:r>
          </a:p>
          <a:p>
            <a:pPr lvl="1"/>
            <a:r>
              <a:rPr lang="en-US" dirty="0">
                <a:solidFill>
                  <a:prstClr val="black"/>
                </a:solidFill>
              </a:rPr>
              <a:t>Grief</a:t>
            </a:r>
          </a:p>
          <a:p>
            <a:pPr lvl="1"/>
            <a:r>
              <a:rPr lang="en-US" dirty="0">
                <a:solidFill>
                  <a:prstClr val="black"/>
                </a:solidFill>
              </a:rPr>
              <a:t>Denial</a:t>
            </a:r>
          </a:p>
          <a:p>
            <a:pPr lvl="1"/>
            <a:r>
              <a:rPr lang="en-US" dirty="0">
                <a:solidFill>
                  <a:prstClr val="black"/>
                </a:solidFill>
              </a:rPr>
              <a:t>Isolation</a:t>
            </a:r>
          </a:p>
          <a:p>
            <a:pPr lvl="1"/>
            <a:r>
              <a:rPr lang="en-US" dirty="0">
                <a:solidFill>
                  <a:prstClr val="black"/>
                </a:solidFill>
              </a:rPr>
              <a:t>Gratitude</a:t>
            </a:r>
          </a:p>
          <a:p>
            <a:endParaRPr lang="en-US" dirty="0"/>
          </a:p>
        </p:txBody>
      </p:sp>
      <p:sp>
        <p:nvSpPr>
          <p:cNvPr id="4" name="AutoShape 10" descr="Image result for caregiving isolation wordl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853276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7533</TotalTime>
  <Words>1812</Words>
  <Application>Microsoft Office PowerPoint</Application>
  <PresentationFormat>On-screen Show (4:3)</PresentationFormat>
  <Paragraphs>112</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Caregiving</vt:lpstr>
      <vt:lpstr>Caregiving </vt:lpstr>
      <vt:lpstr>Caregiving Support</vt:lpstr>
      <vt:lpstr>Caregiving Interventions </vt:lpstr>
      <vt:lpstr>Caregiving: Tools</vt:lpstr>
      <vt:lpstr>Caregiving: Tools</vt:lpstr>
      <vt:lpstr>Caregiving Family Issues</vt:lpstr>
    </vt:vector>
  </TitlesOfParts>
  <Company>Rush University Medical Center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Depression in Later Life</dc:title>
  <dc:creator>eemery</dc:creator>
  <cp:lastModifiedBy>Rush</cp:lastModifiedBy>
  <cp:revision>433</cp:revision>
  <cp:lastPrinted>2016-06-24T20:42:55Z</cp:lastPrinted>
  <dcterms:created xsi:type="dcterms:W3CDTF">2015-12-03T16:13:46Z</dcterms:created>
  <dcterms:modified xsi:type="dcterms:W3CDTF">2017-08-26T16:30:27Z</dcterms:modified>
</cp:coreProperties>
</file>